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61" r:id="rId2"/>
    <p:sldMasterId id="2147483675" r:id="rId3"/>
  </p:sldMasterIdLst>
  <p:notesMasterIdLst>
    <p:notesMasterId r:id="rId65"/>
  </p:notesMasterIdLst>
  <p:sldIdLst>
    <p:sldId id="256" r:id="rId4"/>
    <p:sldId id="1089" r:id="rId5"/>
    <p:sldId id="1113" r:id="rId6"/>
    <p:sldId id="1114" r:id="rId7"/>
    <p:sldId id="1123" r:id="rId8"/>
    <p:sldId id="1126" r:id="rId9"/>
    <p:sldId id="1128" r:id="rId10"/>
    <p:sldId id="1122" r:id="rId11"/>
    <p:sldId id="1127" r:id="rId12"/>
    <p:sldId id="1130" r:id="rId13"/>
    <p:sldId id="1131" r:id="rId14"/>
    <p:sldId id="1129" r:id="rId15"/>
    <p:sldId id="1124" r:id="rId16"/>
    <p:sldId id="1133" r:id="rId17"/>
    <p:sldId id="1134" r:id="rId18"/>
    <p:sldId id="1135" r:id="rId19"/>
    <p:sldId id="1147" r:id="rId20"/>
    <p:sldId id="1148" r:id="rId21"/>
    <p:sldId id="1137" r:id="rId22"/>
    <p:sldId id="1136" r:id="rId23"/>
    <p:sldId id="1105" r:id="rId24"/>
    <p:sldId id="1106" r:id="rId25"/>
    <p:sldId id="1107" r:id="rId26"/>
    <p:sldId id="1151" r:id="rId27"/>
    <p:sldId id="1160" r:id="rId28"/>
    <p:sldId id="1149" r:id="rId29"/>
    <p:sldId id="1045" r:id="rId30"/>
    <p:sldId id="1075" r:id="rId31"/>
    <p:sldId id="1145" r:id="rId32"/>
    <p:sldId id="1146" r:id="rId33"/>
    <p:sldId id="1046" r:id="rId34"/>
    <p:sldId id="1150" r:id="rId35"/>
    <p:sldId id="1047" r:id="rId36"/>
    <p:sldId id="1048" r:id="rId37"/>
    <p:sldId id="1049" r:id="rId38"/>
    <p:sldId id="1050" r:id="rId39"/>
    <p:sldId id="1161" r:id="rId40"/>
    <p:sldId id="1162" r:id="rId41"/>
    <p:sldId id="1052" r:id="rId42"/>
    <p:sldId id="1053" r:id="rId43"/>
    <p:sldId id="1054" r:id="rId44"/>
    <p:sldId id="1055" r:id="rId45"/>
    <p:sldId id="1056" r:id="rId46"/>
    <p:sldId id="1163" r:id="rId47"/>
    <p:sldId id="1164" r:id="rId48"/>
    <p:sldId id="1165" r:id="rId49"/>
    <p:sldId id="1057" r:id="rId50"/>
    <p:sldId id="1058" r:id="rId51"/>
    <p:sldId id="1138" r:id="rId52"/>
    <p:sldId id="1063" r:id="rId53"/>
    <p:sldId id="1060" r:id="rId54"/>
    <p:sldId id="1062" r:id="rId55"/>
    <p:sldId id="1154" r:id="rId56"/>
    <p:sldId id="1139" r:id="rId57"/>
    <p:sldId id="1140" r:id="rId58"/>
    <p:sldId id="1141" r:id="rId59"/>
    <p:sldId id="1142" r:id="rId60"/>
    <p:sldId id="1143" r:id="rId61"/>
    <p:sldId id="1157" r:id="rId62"/>
    <p:sldId id="1156" r:id="rId63"/>
    <p:sldId id="1158" r:id="rId64"/>
  </p:sldIdLst>
  <p:sldSz cx="9144000" cy="6858000" type="screen4x3"/>
  <p:notesSz cx="6858000" cy="9144000"/>
  <p:custDataLst>
    <p:tags r:id="rId6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00"/>
    <a:srgbClr val="CC0066"/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7138" autoAdjust="0"/>
  </p:normalViewPr>
  <p:slideViewPr>
    <p:cSldViewPr>
      <p:cViewPr varScale="1">
        <p:scale>
          <a:sx n="44" d="100"/>
          <a:sy n="44" d="100"/>
        </p:scale>
        <p:origin x="-948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slide" Target="slides/slide60.xml"/><Relationship Id="rId68" Type="http://schemas.openxmlformats.org/officeDocument/2006/relationships/viewProps" Target="view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tags" Target="tags/tag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61" Type="http://schemas.openxmlformats.org/officeDocument/2006/relationships/slide" Target="slides/slide58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theme" Target="theme/theme1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presProps" Target="presProps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6ABAE4-DFF8-4AA2-A763-0BD96F79CD62}" type="datetimeFigureOut">
              <a:rPr lang="zh-CN" altLang="en-US" smtClean="0"/>
              <a:pPr/>
              <a:t>2017/3/7</a:t>
            </a:fld>
            <a:endParaRPr lang="zh-CN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049880-5997-49F2-8F31-2944F76044E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7502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echcn.com.cn/index.php?doc-innerlink-%E3%80%8A%E4%BA%BA%E6%9C%88%E7%A5%9E%E8%AF%9D%E3%80%8B" TargetMode="External"/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看看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OS </a:t>
            </a:r>
            <a:r>
              <a:rPr lang="zh-CN" altLang="en-US" baseline="0" dirty="0" smtClean="0"/>
              <a:t>要考虑哪些问题</a:t>
            </a:r>
            <a:r>
              <a:rPr lang="en-US" altLang="zh-CN" baseline="0" smtClean="0"/>
              <a:t>!</a:t>
            </a:r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049880-5997-49F2-8F31-2944F76044EA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049880-5997-49F2-8F31-2944F76044EA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2730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049880-5997-49F2-8F31-2944F76044EA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13840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049880-5997-49F2-8F31-2944F76044EA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81865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049880-5997-49F2-8F31-2944F76044EA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00909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049880-5997-49F2-8F31-2944F76044EA}" type="slidenum">
              <a:rPr lang="zh-CN" altLang="en-US" smtClean="0"/>
              <a:pPr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01595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Deadlock is a interesting topic in OS,</a:t>
            </a:r>
            <a:r>
              <a:rPr lang="en-US" altLang="zh-CN" baseline="0" dirty="0" smtClean="0"/>
              <a:t> which we should consider carefully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049880-5997-49F2-8F31-2944F76044EA}" type="slidenum">
              <a:rPr lang="zh-CN" altLang="en-US" smtClean="0"/>
              <a:pPr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47222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049880-5997-49F2-8F31-2944F76044EA}" type="slidenum">
              <a:rPr lang="zh-CN" altLang="en-US" smtClean="0"/>
              <a:pPr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21939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049880-5997-49F2-8F31-2944F76044EA}" type="slidenum">
              <a:rPr lang="zh-CN" altLang="en-US" smtClean="0"/>
              <a:pPr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57181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049880-5997-49F2-8F31-2944F76044EA}" type="slidenum">
              <a:rPr lang="zh-CN" altLang="en-US" smtClean="0"/>
              <a:pPr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078684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049880-5997-49F2-8F31-2944F76044EA}" type="slidenum">
              <a:rPr lang="zh-CN" altLang="en-US" smtClean="0"/>
              <a:pPr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14094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[2016</a:t>
            </a:r>
            <a:r>
              <a:rPr lang="zh-CN" altLang="en-US" dirty="0" smtClean="0"/>
              <a:t>年</a:t>
            </a:r>
            <a:r>
              <a:rPr lang="en-US" altLang="zh-CN" dirty="0" smtClean="0"/>
              <a:t>3</a:t>
            </a:r>
            <a:r>
              <a:rPr lang="zh-CN" altLang="en-US" dirty="0" smtClean="0"/>
              <a:t>月</a:t>
            </a:r>
            <a:r>
              <a:rPr lang="en-US" altLang="zh-CN" dirty="0" smtClean="0"/>
              <a:t>4</a:t>
            </a:r>
            <a:r>
              <a:rPr lang="zh-CN" altLang="en-US" dirty="0" smtClean="0"/>
              <a:t>日</a:t>
            </a:r>
            <a:r>
              <a:rPr lang="en-US" altLang="zh-CN" dirty="0" smtClean="0"/>
              <a:t>00:28:37] </a:t>
            </a:r>
            <a:r>
              <a:rPr lang="zh-CN" altLang="en-US" dirty="0" smtClean="0"/>
              <a:t>这一章可以作为界定 </a:t>
            </a:r>
            <a:r>
              <a:rPr lang="en-US" altLang="zh-CN" dirty="0" smtClean="0"/>
              <a:t>OS </a:t>
            </a:r>
            <a:r>
              <a:rPr lang="zh-CN" altLang="en-US" dirty="0" smtClean="0"/>
              <a:t>功能的进一步详细深入 </a:t>
            </a:r>
            <a:r>
              <a:rPr lang="en-US" altLang="zh-CN" dirty="0" smtClean="0"/>
              <a:t>– you have to know clearly what you want to cope with, and then you can always find methods:</a:t>
            </a:r>
          </a:p>
          <a:p>
            <a:pPr marL="0" indent="0">
              <a:buFont typeface="Arial" pitchFamily="34" charset="0"/>
              <a:buNone/>
            </a:pPr>
            <a:r>
              <a:rPr lang="en-US" altLang="zh-CN" dirty="0" smtClean="0"/>
              <a:t>Top goal of OS: is to support the execution of many programs</a:t>
            </a:r>
            <a:r>
              <a:rPr lang="en-US" altLang="zh-CN" baseline="0" dirty="0" smtClean="0"/>
              <a:t> CONCURRENTLY with limited resources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altLang="zh-CN" baseline="0" dirty="0" smtClean="0"/>
              <a:t>By “execution of many programs”, it means the fact that you have to represent program 1</a:t>
            </a:r>
            <a:r>
              <a:rPr lang="en-US" altLang="zh-CN" baseline="30000" dirty="0" smtClean="0"/>
              <a:t>st</a:t>
            </a:r>
            <a:r>
              <a:rPr lang="en-US" altLang="zh-CN" baseline="0" dirty="0" smtClean="0"/>
              <a:t> as files stored in HD (or other secondary media) – M1, then copy instructions and data into main memory, finally configure CPU to execute instructions one after another - E</a:t>
            </a:r>
          </a:p>
          <a:p>
            <a:pPr marL="171450" lvl="0" indent="-171450">
              <a:buFont typeface="Arial" pitchFamily="34" charset="0"/>
              <a:buChar char="•"/>
            </a:pPr>
            <a:r>
              <a:rPr lang="en-US" altLang="zh-CN" dirty="0" smtClean="0"/>
              <a:t>By “limited resources” it</a:t>
            </a:r>
            <a:r>
              <a:rPr lang="en-US" altLang="zh-CN" baseline="0" dirty="0" smtClean="0"/>
              <a:t> </a:t>
            </a:r>
            <a:r>
              <a:rPr lang="en-US" altLang="zh-CN" dirty="0" smtClean="0"/>
              <a:t>means von Neumann architecture – 1 CPU, 1</a:t>
            </a:r>
            <a:r>
              <a:rPr lang="en-US" altLang="zh-CN" baseline="0" dirty="0" smtClean="0"/>
              <a:t> limited main memory space (M2) and 1 limited HD space (together with other devices)</a:t>
            </a:r>
          </a:p>
          <a:p>
            <a:pPr marL="171450" lvl="0" indent="-171450">
              <a:buFont typeface="Arial" pitchFamily="34" charset="0"/>
              <a:buChar char="•"/>
            </a:pPr>
            <a:r>
              <a:rPr lang="en-US" altLang="zh-CN" baseline="0" dirty="0" smtClean="0"/>
              <a:t>By “CONCURRENTLY”, it means many troubles you should carefully find methods </a:t>
            </a:r>
          </a:p>
          <a:p>
            <a:pPr marL="628650" lvl="1" indent="-171450">
              <a:buFont typeface="Wingdings" pitchFamily="2" charset="2"/>
              <a:buChar char="Ø"/>
            </a:pPr>
            <a:r>
              <a:rPr lang="en-US" altLang="zh-CN" baseline="0" dirty="0" smtClean="0"/>
              <a:t>Main memory space is limited – how to keep larger program?</a:t>
            </a:r>
          </a:p>
          <a:p>
            <a:pPr marL="628650" lvl="1" indent="-171450">
              <a:buFont typeface="Wingdings" pitchFamily="2" charset="2"/>
              <a:buChar char="Ø"/>
            </a:pPr>
            <a:r>
              <a:rPr lang="en-US" altLang="zh-CN" baseline="0" dirty="0" smtClean="0"/>
              <a:t>Quick CPU switching</a:t>
            </a:r>
          </a:p>
          <a:p>
            <a:pPr marL="628650" lvl="1" indent="-171450">
              <a:buFont typeface="Wingdings" pitchFamily="2" charset="2"/>
              <a:buChar char="Ø"/>
            </a:pPr>
            <a:r>
              <a:rPr lang="en-US" altLang="zh-CN" baseline="0" dirty="0" smtClean="0"/>
              <a:t>Resource sharing – deadlock and data consistency (also called synchronization)</a:t>
            </a:r>
          </a:p>
          <a:p>
            <a:pPr marL="171450" lvl="0" indent="-171450">
              <a:buFont typeface="Arial" pitchFamily="34" charset="0"/>
              <a:buChar char="•"/>
            </a:pPr>
            <a:r>
              <a:rPr lang="en-US" altLang="zh-CN" baseline="0" dirty="0" smtClean="0"/>
              <a:t>Friendly interface – System calls (how to encapsulate the system function for other programs?) and GUI (how to embed GUI into OS kernel?)</a:t>
            </a:r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049880-5997-49F2-8F31-2944F76044EA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049880-5997-49F2-8F31-2944F76044EA}" type="slidenum">
              <a:rPr lang="zh-CN" altLang="en-US" smtClean="0"/>
              <a:pPr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551939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1" cap="small" dirty="0" smtClean="0">
                <a:solidFill>
                  <a:srgbClr val="FF0000"/>
                </a:solidFill>
              </a:rPr>
              <a:t>Security  </a:t>
            </a:r>
            <a:r>
              <a:rPr lang="zh-CN" altLang="en-US" dirty="0" smtClean="0"/>
              <a:t>一词</a:t>
            </a:r>
            <a:r>
              <a:rPr lang="en-US" altLang="zh-CN" dirty="0" smtClean="0"/>
              <a:t>, </a:t>
            </a:r>
            <a:r>
              <a:rPr lang="zh-CN" altLang="en-US" dirty="0" smtClean="0"/>
              <a:t>教科书上将之分割为两层含义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– Protection </a:t>
            </a:r>
            <a:r>
              <a:rPr lang="zh-CN" altLang="en-US" baseline="0" dirty="0" smtClean="0"/>
              <a:t>和 </a:t>
            </a:r>
            <a:r>
              <a:rPr lang="en-US" altLang="zh-CN" baseline="0" dirty="0" smtClean="0"/>
              <a:t>Security. </a:t>
            </a:r>
            <a:r>
              <a:rPr lang="zh-CN" altLang="en-US" baseline="0" dirty="0" smtClean="0"/>
              <a:t>其实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我以为就是数据访问控制的安全和数据传输的安全机制 </a:t>
            </a:r>
            <a:r>
              <a:rPr lang="en-US" altLang="zh-CN" baseline="0" dirty="0" smtClean="0"/>
              <a:t>– </a:t>
            </a:r>
            <a:r>
              <a:rPr lang="zh-CN" altLang="en-US" baseline="0" dirty="0" smtClean="0"/>
              <a:t>没有必要分成两个词</a:t>
            </a:r>
            <a:r>
              <a:rPr lang="en-US" altLang="zh-CN" baseline="0" dirty="0" smtClean="0"/>
              <a:t>! [[2013-02-02 </a:t>
            </a:r>
            <a:r>
              <a:rPr lang="zh-CN" altLang="en-US" baseline="0" dirty="0" smtClean="0"/>
              <a:t>于光</a:t>
            </a:r>
            <a:r>
              <a:rPr lang="en-US" altLang="zh-CN" baseline="0" dirty="0" smtClean="0">
                <a:latin typeface="仿宋"/>
                <a:ea typeface="仿宋"/>
              </a:rPr>
              <a:t>·</a:t>
            </a:r>
            <a:r>
              <a:rPr lang="zh-CN" altLang="en-US" baseline="0" dirty="0" smtClean="0"/>
              <a:t>影斋</a:t>
            </a:r>
            <a:r>
              <a:rPr lang="en-US" altLang="zh-CN" baseline="0" dirty="0" smtClean="0"/>
              <a:t>]]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049880-5997-49F2-8F31-2944F76044EA}" type="slidenum">
              <a:rPr lang="zh-CN" altLang="en-US" smtClean="0"/>
              <a:pPr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584438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049880-5997-49F2-8F31-2944F76044EA}" type="slidenum">
              <a:rPr lang="zh-CN" altLang="en-US" smtClean="0"/>
              <a:pPr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904291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049880-5997-49F2-8F31-2944F76044EA}" type="slidenum">
              <a:rPr lang="zh-CN" altLang="en-US" smtClean="0"/>
              <a:pPr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368186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049880-5997-49F2-8F31-2944F76044EA}" type="slidenum">
              <a:rPr lang="zh-CN" altLang="en-US" smtClean="0"/>
              <a:pPr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874093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049880-5997-49F2-8F31-2944F76044EA}" type="slidenum">
              <a:rPr lang="zh-CN" altLang="en-US" smtClean="0"/>
              <a:pPr/>
              <a:t>27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049880-5997-49F2-8F31-2944F76044EA}" type="slidenum">
              <a:rPr lang="zh-CN" altLang="en-US" smtClean="0"/>
              <a:pPr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589406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049880-5997-49F2-8F31-2944F76044EA}" type="slidenum">
              <a:rPr lang="zh-CN" altLang="en-US" smtClean="0"/>
              <a:pPr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652379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049880-5997-49F2-8F31-2944F76044EA}" type="slidenum">
              <a:rPr lang="zh-CN" altLang="en-US" smtClean="0"/>
              <a:pPr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829708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049880-5997-49F2-8F31-2944F76044EA}" type="slidenum">
              <a:rPr lang="zh-CN" altLang="en-US" smtClean="0"/>
              <a:pPr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90412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049880-5997-49F2-8F31-2944F76044EA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87630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049880-5997-49F2-8F31-2944F76044EA}" type="slidenum">
              <a:rPr lang="zh-CN" altLang="en-US" smtClean="0"/>
              <a:pPr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530937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049880-5997-49F2-8F31-2944F76044EA}" type="slidenum">
              <a:rPr lang="zh-CN" altLang="en-US" smtClean="0"/>
              <a:pPr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126119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049880-5997-49F2-8F31-2944F76044EA}" type="slidenum">
              <a:rPr lang="zh-CN" altLang="en-US" smtClean="0"/>
              <a:pPr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593930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049880-5997-49F2-8F31-2944F76044EA}" type="slidenum">
              <a:rPr lang="zh-CN" altLang="en-US" smtClean="0"/>
              <a:pPr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101281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049880-5997-49F2-8F31-2944F76044EA}" type="slidenum">
              <a:rPr lang="zh-CN" altLang="en-US" smtClean="0"/>
              <a:pPr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849186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500">
                <a:solidFill>
                  <a:srgbClr val="000000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sz="3500">
                <a:solidFill>
                  <a:srgbClr val="000000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sz="3500">
                <a:solidFill>
                  <a:srgbClr val="000000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sz="3500">
                <a:solidFill>
                  <a:srgbClr val="000000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sz="3500">
                <a:solidFill>
                  <a:srgbClr val="000000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3500">
                <a:solidFill>
                  <a:srgbClr val="000000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3500">
                <a:solidFill>
                  <a:srgbClr val="000000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3500">
                <a:solidFill>
                  <a:srgbClr val="000000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3500">
                <a:solidFill>
                  <a:srgbClr val="000000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7FBAC25D-24B1-468E-A519-C152AC459B6D}" type="slidenum">
              <a:rPr lang="zh-CN" altLang="en-US" sz="1200">
                <a:solidFill>
                  <a:prstClr val="black"/>
                </a:solidFill>
                <a:latin typeface="Times New Roman" pitchFamily="18" charset="0"/>
              </a:rPr>
              <a:pPr eaLnBrk="1" hangingPunct="1"/>
              <a:t>37</a:t>
            </a:fld>
            <a:endParaRPr lang="en-US" altLang="zh-CN" sz="1200">
              <a:solidFill>
                <a:prstClr val="black"/>
              </a:solidFill>
              <a:latin typeface="Times New Roman" pitchFamily="18" charset="0"/>
            </a:endParaRPr>
          </a:p>
        </p:txBody>
      </p:sp>
      <p:sp>
        <p:nvSpPr>
          <p:cNvPr id="1105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1059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zh-CN" altLang="en-US" smtClean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049880-5997-49F2-8F31-2944F76044EA}" type="slidenum">
              <a:rPr lang="zh-CN" altLang="en-US" smtClean="0"/>
              <a:pPr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019725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049880-5997-49F2-8F31-2944F76044EA}" type="slidenum">
              <a:rPr lang="zh-CN" altLang="en-US" smtClean="0"/>
              <a:pPr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414346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049880-5997-49F2-8F31-2944F76044EA}" type="slidenum">
              <a:rPr lang="zh-CN" altLang="en-US" smtClean="0"/>
              <a:pPr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837322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049880-5997-49F2-8F31-2944F76044EA}" type="slidenum">
              <a:rPr lang="zh-CN" altLang="en-US" smtClean="0"/>
              <a:pPr/>
              <a:t>42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049880-5997-49F2-8F31-2944F76044EA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183889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049880-5997-49F2-8F31-2944F76044EA}" type="slidenum">
              <a:rPr lang="zh-CN" altLang="en-US" smtClean="0"/>
              <a:pPr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826599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2011</a:t>
            </a:r>
            <a:r>
              <a:rPr lang="zh-CN" altLang="en-US" dirty="0" smtClean="0"/>
              <a:t>年暑期</a:t>
            </a:r>
            <a:r>
              <a:rPr lang="en-US" altLang="zh-CN" dirty="0" smtClean="0"/>
              <a:t>, </a:t>
            </a:r>
            <a:r>
              <a:rPr lang="zh-CN" altLang="en-US" dirty="0" smtClean="0"/>
              <a:t>参加了东软大连暑期培训</a:t>
            </a:r>
            <a:r>
              <a:rPr lang="en-US" altLang="zh-CN" dirty="0" smtClean="0"/>
              <a:t>, </a:t>
            </a:r>
            <a:r>
              <a:rPr lang="zh-CN" altLang="en-US" dirty="0" smtClean="0"/>
              <a:t>在那里了解到东软的发家</a:t>
            </a:r>
            <a:r>
              <a:rPr lang="en-US" altLang="zh-CN" dirty="0" smtClean="0"/>
              <a:t>(</a:t>
            </a:r>
            <a:r>
              <a:rPr lang="zh-CN" altLang="en-US" dirty="0" smtClean="0"/>
              <a:t>第一桶金</a:t>
            </a:r>
            <a:r>
              <a:rPr lang="en-US" altLang="zh-CN" dirty="0" smtClean="0"/>
              <a:t>)</a:t>
            </a:r>
            <a:r>
              <a:rPr lang="zh-CN" altLang="en-US" dirty="0" smtClean="0"/>
              <a:t>就是得益于做汽车的嵌入式系统</a:t>
            </a:r>
            <a:r>
              <a:rPr lang="en-US" altLang="zh-CN" dirty="0" smtClean="0"/>
              <a:t>—</a:t>
            </a:r>
            <a:r>
              <a:rPr lang="zh-CN" altLang="en-US" dirty="0" smtClean="0"/>
              <a:t>音响</a:t>
            </a:r>
            <a:r>
              <a:rPr lang="en-US" altLang="zh-CN" dirty="0" smtClean="0"/>
              <a:t>.</a:t>
            </a:r>
            <a:r>
              <a:rPr lang="en-US" altLang="zh-CN" baseline="0" dirty="0" smtClean="0"/>
              <a:t> </a:t>
            </a:r>
            <a:r>
              <a:rPr lang="zh-CN" altLang="en-US" baseline="0" dirty="0" smtClean="0"/>
              <a:t>现在</a:t>
            </a:r>
            <a:r>
              <a:rPr lang="en-US" altLang="zh-CN" baseline="0" dirty="0" smtClean="0"/>
              <a:t>,</a:t>
            </a:r>
            <a:r>
              <a:rPr lang="zh-CN" altLang="en-US" baseline="0" dirty="0" smtClean="0"/>
              <a:t>围绕着汽车的相关研发仍然是东软的一个专门的部门</a:t>
            </a:r>
            <a:r>
              <a:rPr lang="en-US" altLang="zh-CN" baseline="0" dirty="0" smtClean="0"/>
              <a:t>!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049880-5997-49F2-8F31-2944F76044EA}" type="slidenum">
              <a:rPr lang="zh-CN" altLang="en-US" smtClean="0"/>
              <a:pPr/>
              <a:t>47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 smtClean="0"/>
              <a:t>IBM</a:t>
            </a:r>
            <a:r>
              <a:rPr lang="zh-CN" altLang="en-US" dirty="0" smtClean="0"/>
              <a:t>／</a:t>
            </a:r>
            <a:r>
              <a:rPr lang="en-US" altLang="zh-CN" dirty="0" smtClean="0"/>
              <a:t>360</a:t>
            </a:r>
            <a:r>
              <a:rPr lang="zh-CN" altLang="en-US" dirty="0" smtClean="0"/>
              <a:t>的开发总投资</a:t>
            </a:r>
            <a:r>
              <a:rPr lang="en-US" altLang="zh-CN" dirty="0" smtClean="0"/>
              <a:t>5</a:t>
            </a:r>
            <a:r>
              <a:rPr lang="zh-CN" altLang="en-US" dirty="0" smtClean="0"/>
              <a:t>．</a:t>
            </a:r>
            <a:r>
              <a:rPr lang="en-US" altLang="zh-CN" dirty="0" smtClean="0"/>
              <a:t>5</a:t>
            </a:r>
            <a:r>
              <a:rPr lang="zh-CN" altLang="en-US" dirty="0" smtClean="0"/>
              <a:t>亿美元</a:t>
            </a:r>
            <a:r>
              <a:rPr lang="en-US" altLang="zh-CN" dirty="0" smtClean="0"/>
              <a:t>(</a:t>
            </a:r>
            <a:r>
              <a:rPr lang="zh-CN" altLang="en-US" dirty="0" smtClean="0"/>
              <a:t>其中硬件</a:t>
            </a:r>
            <a:r>
              <a:rPr lang="en-US" altLang="zh-CN" dirty="0" smtClean="0"/>
              <a:t>2</a:t>
            </a:r>
            <a:r>
              <a:rPr lang="zh-CN" altLang="en-US" dirty="0" smtClean="0"/>
              <a:t>亿，软件</a:t>
            </a:r>
            <a:r>
              <a:rPr lang="en-US" altLang="zh-CN" dirty="0" smtClean="0"/>
              <a:t>3</a:t>
            </a:r>
            <a:r>
              <a:rPr lang="zh-CN" altLang="en-US" dirty="0" smtClean="0"/>
              <a:t>．</a:t>
            </a:r>
            <a:r>
              <a:rPr lang="en-US" altLang="zh-CN" dirty="0" smtClean="0"/>
              <a:t>5</a:t>
            </a:r>
            <a:r>
              <a:rPr lang="zh-CN" altLang="en-US" dirty="0" smtClean="0"/>
              <a:t>亿</a:t>
            </a:r>
            <a:r>
              <a:rPr lang="en-US" altLang="zh-CN" dirty="0" smtClean="0"/>
              <a:t>)</a:t>
            </a:r>
            <a:r>
              <a:rPr lang="zh-CN" altLang="en-US" dirty="0" smtClean="0"/>
              <a:t>，比美国研究原子弹的曼哈顿计划的投资</a:t>
            </a:r>
            <a:r>
              <a:rPr lang="en-US" altLang="zh-CN" dirty="0" smtClean="0"/>
              <a:t>20</a:t>
            </a:r>
            <a:r>
              <a:rPr lang="zh-CN" altLang="en-US" dirty="0" smtClean="0"/>
              <a:t>亿美元的四分之一还多。在研制期间，布鲁克斯率领着</a:t>
            </a:r>
            <a:r>
              <a:rPr lang="en-US" altLang="zh-CN" dirty="0" smtClean="0"/>
              <a:t>2000</a:t>
            </a:r>
            <a:r>
              <a:rPr lang="zh-CN" altLang="en-US" dirty="0" smtClean="0"/>
              <a:t>名程序员夜以继日地工作，单单</a:t>
            </a:r>
            <a:r>
              <a:rPr lang="en-US" altLang="zh-CN" dirty="0" smtClean="0"/>
              <a:t>360</a:t>
            </a:r>
            <a:r>
              <a:rPr lang="zh-CN" altLang="en-US" dirty="0" smtClean="0"/>
              <a:t>操作系统的开发就用了</a:t>
            </a:r>
            <a:r>
              <a:rPr lang="en-US" altLang="zh-CN" dirty="0" smtClean="0"/>
              <a:t>5000</a:t>
            </a:r>
            <a:r>
              <a:rPr lang="zh-CN" altLang="en-US" dirty="0" smtClean="0"/>
              <a:t>个人年。因此，当</a:t>
            </a:r>
            <a:r>
              <a:rPr lang="en-US" altLang="zh-CN" dirty="0" smtClean="0"/>
              <a:t>1964</a:t>
            </a:r>
            <a:r>
              <a:rPr lang="zh-CN" altLang="en-US" dirty="0" smtClean="0"/>
              <a:t>年</a:t>
            </a:r>
            <a:r>
              <a:rPr lang="en-US" altLang="zh-CN" dirty="0" smtClean="0"/>
              <a:t>4</a:t>
            </a:r>
            <a:r>
              <a:rPr lang="zh-CN" altLang="en-US" dirty="0" smtClean="0"/>
              <a:t>月</a:t>
            </a:r>
            <a:r>
              <a:rPr lang="en-US" altLang="zh-CN" dirty="0" smtClean="0"/>
              <a:t>7</a:t>
            </a:r>
            <a:r>
              <a:rPr lang="zh-CN" altLang="en-US" dirty="0" smtClean="0"/>
              <a:t>日，在</a:t>
            </a:r>
            <a:r>
              <a:rPr lang="en-US" altLang="zh-CN" dirty="0" smtClean="0"/>
              <a:t>IBM</a:t>
            </a:r>
            <a:r>
              <a:rPr lang="zh-CN" altLang="en-US" dirty="0" smtClean="0"/>
              <a:t>公司纪念其成立</a:t>
            </a:r>
            <a:r>
              <a:rPr lang="en-US" altLang="zh-CN" dirty="0" smtClean="0"/>
              <a:t>50</a:t>
            </a:r>
            <a:r>
              <a:rPr lang="zh-CN" altLang="en-US" dirty="0" smtClean="0"/>
              <a:t>周年的庆祝大会上宣布</a:t>
            </a:r>
            <a:r>
              <a:rPr lang="en-US" altLang="zh-CN" dirty="0" smtClean="0"/>
              <a:t>360</a:t>
            </a:r>
            <a:r>
              <a:rPr lang="zh-CN" altLang="en-US" dirty="0" smtClean="0"/>
              <a:t>系列计算机的时候，小沃森完全有理由声称“这是公司历史上宣布的最重要的产品”。</a:t>
            </a:r>
          </a:p>
          <a:p>
            <a:endParaRPr lang="zh-CN" altLang="en-US" dirty="0" smtClean="0"/>
          </a:p>
          <a:p>
            <a:r>
              <a:rPr lang="zh-CN" altLang="en-US" dirty="0" smtClean="0"/>
              <a:t>确实，</a:t>
            </a:r>
            <a:r>
              <a:rPr lang="en-US" altLang="zh-CN" dirty="0" smtClean="0"/>
              <a:t>IBM</a:t>
            </a:r>
            <a:r>
              <a:rPr lang="zh-CN" altLang="en-US" dirty="0" smtClean="0"/>
              <a:t>／</a:t>
            </a:r>
            <a:r>
              <a:rPr lang="en-US" altLang="zh-CN" dirty="0" smtClean="0"/>
              <a:t>360</a:t>
            </a:r>
            <a:r>
              <a:rPr lang="zh-CN" altLang="en-US" dirty="0" smtClean="0"/>
              <a:t>以其通用化、系列化和标准化的特点，对全世界计算机产业的发展产生了如此深远的影响，以至被认为是划时代的杰作。而</a:t>
            </a:r>
            <a:r>
              <a:rPr lang="en-US" altLang="zh-CN" dirty="0" smtClean="0"/>
              <a:t>IBM</a:t>
            </a:r>
            <a:r>
              <a:rPr lang="zh-CN" altLang="en-US" dirty="0" smtClean="0"/>
              <a:t>／</a:t>
            </a:r>
            <a:r>
              <a:rPr lang="en-US" altLang="zh-CN" dirty="0" smtClean="0"/>
              <a:t>360</a:t>
            </a:r>
            <a:r>
              <a:rPr lang="zh-CN" altLang="en-US" dirty="0" smtClean="0"/>
              <a:t>的推出，也使</a:t>
            </a:r>
            <a:r>
              <a:rPr lang="en-US" altLang="zh-CN" dirty="0" smtClean="0"/>
              <a:t>IBM</a:t>
            </a:r>
            <a:r>
              <a:rPr lang="zh-CN" altLang="en-US" dirty="0" smtClean="0"/>
              <a:t>在短短两年时间内，即到</a:t>
            </a:r>
            <a:r>
              <a:rPr lang="en-US" altLang="zh-CN" dirty="0" smtClean="0"/>
              <a:t>1966</a:t>
            </a:r>
            <a:r>
              <a:rPr lang="zh-CN" altLang="en-US" dirty="0" smtClean="0"/>
              <a:t>年，其资本积累就增加到</a:t>
            </a:r>
            <a:r>
              <a:rPr lang="en-US" altLang="zh-CN" dirty="0" smtClean="0"/>
              <a:t>45</a:t>
            </a:r>
            <a:r>
              <a:rPr lang="zh-CN" altLang="en-US" dirty="0" smtClean="0"/>
              <a:t>亿美元，职工总数净增</a:t>
            </a:r>
            <a:r>
              <a:rPr lang="en-US" altLang="zh-CN" dirty="0" smtClean="0"/>
              <a:t>6</a:t>
            </a:r>
            <a:r>
              <a:rPr lang="zh-CN" altLang="en-US" dirty="0" smtClean="0"/>
              <a:t>万，达到</a:t>
            </a:r>
            <a:r>
              <a:rPr lang="en-US" altLang="zh-CN" dirty="0" smtClean="0"/>
              <a:t>19</a:t>
            </a:r>
            <a:r>
              <a:rPr lang="zh-CN" altLang="en-US" dirty="0" smtClean="0"/>
              <a:t>万，成为名符其实的“兰色巨人”。到</a:t>
            </a:r>
            <a:r>
              <a:rPr lang="en-US" altLang="zh-CN" dirty="0" smtClean="0"/>
              <a:t>20</a:t>
            </a:r>
            <a:r>
              <a:rPr lang="zh-CN" altLang="en-US" dirty="0" smtClean="0"/>
              <a:t>世纪</a:t>
            </a:r>
            <a:r>
              <a:rPr lang="en-US" altLang="zh-CN" dirty="0" smtClean="0"/>
              <a:t>60</a:t>
            </a:r>
            <a:r>
              <a:rPr lang="zh-CN" altLang="en-US" dirty="0" smtClean="0"/>
              <a:t>年代末，</a:t>
            </a:r>
            <a:r>
              <a:rPr lang="en-US" altLang="zh-CN" dirty="0" smtClean="0"/>
              <a:t>360</a:t>
            </a:r>
            <a:r>
              <a:rPr lang="zh-CN" altLang="en-US" dirty="0" smtClean="0"/>
              <a:t>系列机的市场占有率达到</a:t>
            </a:r>
            <a:r>
              <a:rPr lang="en-US" altLang="zh-CN" dirty="0" smtClean="0"/>
              <a:t>15</a:t>
            </a:r>
            <a:r>
              <a:rPr lang="zh-CN" altLang="en-US" dirty="0" smtClean="0"/>
              <a:t>％，到</a:t>
            </a:r>
            <a:r>
              <a:rPr lang="en-US" altLang="zh-CN" dirty="0" smtClean="0"/>
              <a:t>20</a:t>
            </a:r>
            <a:r>
              <a:rPr lang="zh-CN" altLang="en-US" dirty="0" smtClean="0"/>
              <a:t>世纪</a:t>
            </a:r>
            <a:r>
              <a:rPr lang="en-US" altLang="zh-CN" dirty="0" smtClean="0"/>
              <a:t>70</a:t>
            </a:r>
            <a:r>
              <a:rPr lang="zh-CN" altLang="en-US" dirty="0" smtClean="0"/>
              <a:t>年代中期，超过了</a:t>
            </a:r>
            <a:r>
              <a:rPr lang="en-US" altLang="zh-CN" dirty="0" smtClean="0"/>
              <a:t>50</a:t>
            </a:r>
            <a:r>
              <a:rPr lang="zh-CN" altLang="en-US" dirty="0" smtClean="0"/>
              <a:t>％。各计算机生产厂商纷纷仿效</a:t>
            </a:r>
            <a:r>
              <a:rPr lang="en-US" altLang="zh-CN" dirty="0" smtClean="0"/>
              <a:t>360</a:t>
            </a:r>
            <a:r>
              <a:rPr lang="zh-CN" altLang="en-US" dirty="0" smtClean="0"/>
              <a:t>的榜样，推出各自的系列机。有的则直接采用</a:t>
            </a:r>
            <a:r>
              <a:rPr lang="en-US" altLang="zh-CN" dirty="0" smtClean="0"/>
              <a:t>IBM</a:t>
            </a:r>
            <a:r>
              <a:rPr lang="zh-CN" altLang="en-US" dirty="0" smtClean="0"/>
              <a:t>／</a:t>
            </a:r>
            <a:r>
              <a:rPr lang="en-US" altLang="zh-CN" dirty="0" smtClean="0"/>
              <a:t>360</a:t>
            </a:r>
            <a:r>
              <a:rPr lang="zh-CN" altLang="en-US" dirty="0" smtClean="0"/>
              <a:t>的操作系统，比如著名的</a:t>
            </a:r>
            <a:r>
              <a:rPr lang="en-US" altLang="zh-CN" dirty="0" smtClean="0"/>
              <a:t>Amdahl</a:t>
            </a:r>
            <a:r>
              <a:rPr lang="zh-CN" altLang="en-US" dirty="0" smtClean="0"/>
              <a:t>公司的所谓“插接兼容式”计算机</a:t>
            </a:r>
            <a:r>
              <a:rPr lang="en-US" altLang="zh-CN" dirty="0" smtClean="0"/>
              <a:t>(plug compatible computer)</a:t>
            </a:r>
            <a:r>
              <a:rPr lang="zh-CN" altLang="en-US" dirty="0" smtClean="0"/>
              <a:t>就是这样。为此，伊万斯和布鲁克斯两人常常被并称为“</a:t>
            </a:r>
            <a:r>
              <a:rPr lang="en-US" altLang="zh-CN" dirty="0" smtClean="0"/>
              <a:t>IBM</a:t>
            </a:r>
            <a:r>
              <a:rPr lang="zh-CN" altLang="en-US" dirty="0" smtClean="0"/>
              <a:t>／</a:t>
            </a:r>
            <a:r>
              <a:rPr lang="en-US" altLang="zh-CN" dirty="0" smtClean="0"/>
              <a:t>360</a:t>
            </a:r>
            <a:r>
              <a:rPr lang="zh-CN" altLang="en-US" dirty="0" smtClean="0"/>
              <a:t>之父”</a:t>
            </a:r>
            <a:r>
              <a:rPr lang="en-US" altLang="zh-CN" dirty="0" smtClean="0"/>
              <a:t>(father of the IBM System</a:t>
            </a:r>
            <a:r>
              <a:rPr lang="zh-CN" altLang="en-US" dirty="0" smtClean="0"/>
              <a:t>／</a:t>
            </a:r>
            <a:r>
              <a:rPr lang="en-US" altLang="zh-CN" dirty="0" smtClean="0"/>
              <a:t>360)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>
                <a:hlinkClick r:id="rId3" tooltip="《人月神话》"/>
              </a:rPr>
              <a:t>《</a:t>
            </a:r>
            <a:r>
              <a:rPr lang="zh-CN" altLang="en-US" dirty="0" smtClean="0">
                <a:hlinkClick r:id="rId3" tooltip="《人月神话》"/>
              </a:rPr>
              <a:t>人月神话</a:t>
            </a:r>
            <a:r>
              <a:rPr lang="en-US" altLang="zh-CN" dirty="0" smtClean="0">
                <a:hlinkClick r:id="rId3" tooltip="《人月神话》"/>
              </a:rPr>
              <a:t>》</a:t>
            </a:r>
            <a:r>
              <a:rPr lang="zh-CN" altLang="en-US" dirty="0" smtClean="0"/>
              <a:t>自第一版以来，畅销</a:t>
            </a:r>
            <a:r>
              <a:rPr lang="en-US" altLang="zh-CN" dirty="0" smtClean="0"/>
              <a:t>20</a:t>
            </a:r>
            <a:r>
              <a:rPr lang="zh-CN" altLang="en-US" dirty="0" smtClean="0"/>
              <a:t>余年不衰，是软件领域绝无仅有的必读经典。作者布鲁克斯为人们管理复杂项目提供了颇具洞察力的见解，既有很多发人深省的观点，也有大量的软件工程实践。本书内容来自布鲁克斯在</a:t>
            </a:r>
            <a:r>
              <a:rPr lang="en-US" altLang="zh-CN" dirty="0" smtClean="0"/>
              <a:t>IBM</a:t>
            </a:r>
            <a:r>
              <a:rPr lang="zh-CN" altLang="en-US" dirty="0" smtClean="0"/>
              <a:t>公司 </a:t>
            </a:r>
            <a:r>
              <a:rPr lang="en-US" altLang="zh-CN" dirty="0" smtClean="0"/>
              <a:t>System/360 </a:t>
            </a:r>
            <a:r>
              <a:rPr lang="zh-CN" altLang="en-US" dirty="0" smtClean="0"/>
              <a:t>家族和</a:t>
            </a:r>
            <a:r>
              <a:rPr lang="en-US" altLang="zh-CN" dirty="0" smtClean="0"/>
              <a:t>OS/360</a:t>
            </a:r>
            <a:r>
              <a:rPr lang="zh-CN" altLang="en-US" dirty="0" smtClean="0"/>
              <a:t>中的项目管理经验。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--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http://www.techcn.com.cn/index.php?doc-view-26072.html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049880-5997-49F2-8F31-2944F76044EA}" type="slidenum">
              <a:rPr lang="zh-CN" altLang="en-US" smtClean="0"/>
              <a:pPr/>
              <a:t>48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049880-5997-49F2-8F31-2944F76044EA}" type="slidenum">
              <a:rPr lang="zh-CN" altLang="en-US" smtClean="0"/>
              <a:pPr/>
              <a:t>49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[2016</a:t>
            </a:r>
            <a:r>
              <a:rPr lang="zh-CN" altLang="en-US" dirty="0" smtClean="0"/>
              <a:t>年</a:t>
            </a:r>
            <a:r>
              <a:rPr lang="en-US" altLang="zh-CN" dirty="0" smtClean="0"/>
              <a:t>3</a:t>
            </a:r>
            <a:r>
              <a:rPr lang="zh-CN" altLang="en-US" dirty="0" smtClean="0"/>
              <a:t>月</a:t>
            </a:r>
            <a:r>
              <a:rPr lang="en-US" altLang="zh-CN" dirty="0" smtClean="0"/>
              <a:t>8</a:t>
            </a:r>
            <a:r>
              <a:rPr lang="zh-CN" altLang="en-US" dirty="0" smtClean="0"/>
              <a:t>日</a:t>
            </a:r>
            <a:r>
              <a:rPr lang="en-US" altLang="zh-CN" dirty="0" smtClean="0"/>
              <a:t>15:26:54] Providing services for</a:t>
            </a:r>
            <a:r>
              <a:rPr lang="en-US" altLang="zh-CN" baseline="0" dirty="0" smtClean="0"/>
              <a:t> other programs (local or remote) – System Call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[2015</a:t>
            </a:r>
            <a:r>
              <a:rPr lang="zh-CN" altLang="en-US" dirty="0" smtClean="0"/>
              <a:t>年</a:t>
            </a:r>
            <a:r>
              <a:rPr lang="en-US" altLang="zh-CN" dirty="0" smtClean="0"/>
              <a:t>3</a:t>
            </a:r>
            <a:r>
              <a:rPr lang="zh-CN" altLang="en-US" dirty="0" smtClean="0"/>
              <a:t>月</a:t>
            </a:r>
            <a:r>
              <a:rPr lang="en-US" altLang="zh-CN" dirty="0" smtClean="0"/>
              <a:t>19</a:t>
            </a:r>
            <a:r>
              <a:rPr lang="zh-CN" altLang="en-US" dirty="0" smtClean="0"/>
              <a:t>日</a:t>
            </a:r>
            <a:r>
              <a:rPr lang="en-US" altLang="zh-CN" dirty="0" smtClean="0"/>
              <a:t>20:41:27</a:t>
            </a:r>
            <a:r>
              <a:rPr lang="en-US" altLang="zh-CN" baseline="0" dirty="0" smtClean="0"/>
              <a:t> </a:t>
            </a:r>
            <a:r>
              <a:rPr lang="zh-CN" altLang="en-US" baseline="0" dirty="0" smtClean="0"/>
              <a:t>逸夫西楼</a:t>
            </a:r>
            <a:r>
              <a:rPr lang="en-US" altLang="zh-CN" baseline="0" dirty="0" smtClean="0"/>
              <a:t>811</a:t>
            </a:r>
            <a:r>
              <a:rPr lang="en-US" altLang="zh-CN" dirty="0" smtClean="0"/>
              <a:t>] </a:t>
            </a:r>
            <a:r>
              <a:rPr lang="zh-CN" altLang="en-US" dirty="0" smtClean="0"/>
              <a:t>之前已经学习过：</a:t>
            </a:r>
            <a:r>
              <a:rPr lang="en-US" altLang="zh-CN" dirty="0" smtClean="0"/>
              <a:t>OS</a:t>
            </a:r>
            <a:r>
              <a:rPr lang="zh-CN" altLang="en-US" dirty="0" smtClean="0"/>
              <a:t>有两个角色 </a:t>
            </a:r>
            <a:r>
              <a:rPr lang="en-US" altLang="zh-CN" dirty="0" smtClean="0"/>
              <a:t>– Resource</a:t>
            </a:r>
            <a:r>
              <a:rPr lang="en-US" altLang="zh-CN" baseline="0" dirty="0" smtClean="0"/>
              <a:t> Manager. In fact, OS exists for the users as a server to provide necessary services. Intuitively we all know that it’s not safe to let common users to directly control the devices. 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049880-5997-49F2-8F31-2944F76044EA}" type="slidenum">
              <a:rPr lang="zh-CN" altLang="en-US" smtClean="0"/>
              <a:pPr/>
              <a:t>50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049880-5997-49F2-8F31-2944F76044EA}" type="slidenum">
              <a:rPr lang="zh-CN" altLang="en-US" smtClean="0"/>
              <a:pPr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391777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[2016</a:t>
            </a:r>
            <a:r>
              <a:rPr lang="zh-CN" altLang="en-US" dirty="0" smtClean="0"/>
              <a:t>年</a:t>
            </a:r>
            <a:r>
              <a:rPr lang="en-US" altLang="zh-CN" dirty="0" smtClean="0"/>
              <a:t>3</a:t>
            </a:r>
            <a:r>
              <a:rPr lang="zh-CN" altLang="en-US" dirty="0" smtClean="0"/>
              <a:t>月</a:t>
            </a:r>
            <a:r>
              <a:rPr lang="en-US" altLang="zh-CN" dirty="0" smtClean="0"/>
              <a:t>8</a:t>
            </a:r>
            <a:r>
              <a:rPr lang="zh-CN" altLang="en-US" dirty="0" smtClean="0"/>
              <a:t>日</a:t>
            </a:r>
            <a:r>
              <a:rPr lang="en-US" altLang="zh-CN" dirty="0" smtClean="0"/>
              <a:t>15:27:47] With the help of Compiler/Interpreter, some</a:t>
            </a:r>
            <a:r>
              <a:rPr lang="en-US" altLang="zh-CN" baseline="0" dirty="0" smtClean="0"/>
              <a:t> stubs to call system functions have been marked. When executing, OS will trap those functions into so-called kernel space, finish the needed computations, and return the result (pass-by-value or shared memory)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049880-5997-49F2-8F31-2944F76044EA}" type="slidenum">
              <a:rPr lang="zh-CN" altLang="en-US" smtClean="0"/>
              <a:pPr/>
              <a:t>52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http://blogs.msdn.com/b/willy-peter_schaub/archive/2010/01/07/unisa-chatter-operating-system-concepts-part-2-system-structures.aspx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049880-5997-49F2-8F31-2944F76044EA}" type="slidenum">
              <a:rPr lang="zh-CN" altLang="en-US" smtClean="0"/>
              <a:pPr/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124689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049880-5997-49F2-8F31-2944F76044EA}" type="slidenum">
              <a:rPr lang="zh-CN" altLang="en-US" smtClean="0"/>
              <a:pPr/>
              <a:t>54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DEL, F2</a:t>
            </a:r>
            <a:r>
              <a:rPr lang="en-US" altLang="zh-CN" baseline="0" dirty="0" smtClean="0"/>
              <a:t> …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049880-5997-49F2-8F31-2944F76044EA}" type="slidenum">
              <a:rPr lang="zh-CN" altLang="en-US" smtClean="0"/>
              <a:pPr/>
              <a:t>55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049880-5997-49F2-8F31-2944F76044EA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222187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049880-5997-49F2-8F31-2944F76044EA}" type="slidenum">
              <a:rPr lang="zh-CN" altLang="en-US" smtClean="0"/>
              <a:pPr/>
              <a:t>56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049880-5997-49F2-8F31-2944F76044EA}" type="slidenum">
              <a:rPr lang="zh-CN" altLang="en-US" smtClean="0"/>
              <a:pPr/>
              <a:t>57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049880-5997-49F2-8F31-2944F76044EA}" type="slidenum">
              <a:rPr lang="zh-CN" altLang="en-US" smtClean="0"/>
              <a:pPr/>
              <a:t>58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049880-5997-49F2-8F31-2944F76044EA}" type="slidenum">
              <a:rPr lang="zh-CN" altLang="en-US" smtClean="0"/>
              <a:pPr/>
              <a:t>61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57137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049880-5997-49F2-8F31-2944F76044EA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43665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049880-5997-49F2-8F31-2944F76044EA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47364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049880-5997-49F2-8F31-2944F76044EA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87836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049880-5997-49F2-8F31-2944F76044EA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10860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 smtClean="0"/>
              <a:t>Click to edit Master subtitle style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EA9DFD-E049-41C8-9D80-6609E094B18C}" type="datetime1">
              <a:rPr lang="zh-CN" altLang="en-US" smtClean="0"/>
              <a:pPr/>
              <a:t>2017/3/7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3090874" cy="365125"/>
          </a:xfrm>
        </p:spPr>
        <p:txBody>
          <a:bodyPr/>
          <a:lstStyle/>
          <a:p>
            <a:r>
              <a:rPr lang="en-US" altLang="zh-CN" smtClean="0"/>
              <a:t>Operating system Part I Introduction</a:t>
            </a:r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44B62-10FC-4232-9218-76AF922FA42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FE1C9-E2BC-4555-94DF-5B3D76BB11F2}" type="datetime1">
              <a:rPr lang="zh-CN" altLang="en-US" smtClean="0"/>
              <a:pPr/>
              <a:t>2017/3/7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Operating system Part I Introduction</a:t>
            </a:r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44B62-10FC-4232-9218-76AF922FA42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D800D-8007-4A42-8AFE-42B1E43873E5}" type="datetime1">
              <a:rPr lang="zh-CN" altLang="en-US" smtClean="0"/>
              <a:pPr/>
              <a:t>2017/3/7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Operating system Part I Introduction</a:t>
            </a: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44B62-10FC-4232-9218-76AF922FA42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10DA2-23BF-4369-8E4F-51B43FB283BE}" type="datetime1">
              <a:rPr lang="zh-CN" altLang="en-US" smtClean="0"/>
              <a:pPr/>
              <a:t>2017/3/7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Operating system Part I Introduction</a:t>
            </a: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44B62-10FC-4232-9218-76AF922FA42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5434A61-6AE8-4271-93F2-85FBDFFDB86C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508145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1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008D68A-2C6C-4066-A2F7-DB6831A0EEA8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92242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0" y="685800"/>
            <a:ext cx="4495800" cy="5562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685800"/>
            <a:ext cx="4495800" cy="5562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1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7223AA9-4655-4DD3-8866-14DBC7CAFDA2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630172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1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7DEAA64-C636-4511-8F32-A668A9A9B02C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1661856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1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9DE59E-E6D5-4836-99CF-9302CBA2F819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0311646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D5CE266-3175-4D94-8DCA-D86112A7C7A0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4958385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0BC4502-8A73-44C1-8938-EA384AEB0612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330643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85852" cy="6858000"/>
          </a:xfrm>
          <a:solidFill>
            <a:schemeClr val="bg1">
              <a:lumMod val="75000"/>
            </a:schemeClr>
          </a:solidFill>
        </p:spPr>
        <p:txBody>
          <a:bodyPr vert="vert270" anchor="ctr"/>
          <a:lstStyle/>
          <a:p>
            <a:r>
              <a:rPr lang="en-US" altLang="zh-CN" dirty="0" smtClean="0"/>
              <a:t>Click to edit Master title style</a:t>
            </a:r>
            <a:endParaRPr lang="zh-CN" alt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366830" y="6356350"/>
            <a:ext cx="1276344" cy="365125"/>
          </a:xfrm>
        </p:spPr>
        <p:txBody>
          <a:bodyPr/>
          <a:lstStyle/>
          <a:p>
            <a:fld id="{2C99A850-D7B3-44EC-AB75-386F09793F9A}" type="datetime1">
              <a:rPr lang="zh-CN" altLang="en-US" smtClean="0"/>
              <a:pPr/>
              <a:t>2017/3/7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Operating system Part I Introduction</a:t>
            </a:r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44B62-10FC-4232-9218-76AF922FA420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285852" y="571480"/>
            <a:ext cx="7572396" cy="5197493"/>
          </a:xfrm>
        </p:spPr>
        <p:txBody>
          <a:bodyPr/>
          <a:lstStyle/>
          <a:p>
            <a:pPr lvl="0"/>
            <a:r>
              <a:rPr lang="en-US" altLang="zh-CN" dirty="0" smtClean="0"/>
              <a:t>Click to edit Master text styles</a:t>
            </a:r>
          </a:p>
          <a:p>
            <a:pPr lvl="1"/>
            <a:r>
              <a:rPr lang="en-US" altLang="zh-CN" dirty="0" smtClean="0"/>
              <a:t>Second level</a:t>
            </a:r>
          </a:p>
          <a:p>
            <a:pPr lvl="2"/>
            <a:r>
              <a:rPr lang="en-US" altLang="zh-CN" dirty="0" smtClean="0"/>
              <a:t>Third level</a:t>
            </a:r>
          </a:p>
          <a:p>
            <a:pPr lvl="3"/>
            <a:r>
              <a:rPr lang="en-US" altLang="zh-CN" dirty="0" smtClean="0"/>
              <a:t>Fourth level</a:t>
            </a:r>
          </a:p>
          <a:p>
            <a:pPr lvl="4"/>
            <a:r>
              <a:rPr lang="en-US" altLang="zh-CN" dirty="0" smtClean="0"/>
              <a:t>Fifth level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FD6045D-B9F7-4C2D-B068-74F096EC40D6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925622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4329DCF-44C0-4B94-8610-2A4B7F7F8FBA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9920359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858000" y="0"/>
            <a:ext cx="2286000" cy="62484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0" y="0"/>
            <a:ext cx="6705600" cy="62484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3C8B0A-B227-43D7-9528-D6064882785B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4162199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937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0" y="685800"/>
            <a:ext cx="4495800" cy="55626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685800"/>
            <a:ext cx="4495800" cy="55626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1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143C625-6FA4-40B2-A95D-E58F0BB38BE2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0987194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937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0" y="685800"/>
            <a:ext cx="4495800" cy="55626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685800"/>
            <a:ext cx="4495800" cy="27051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48200" y="3543300"/>
            <a:ext cx="4495800" cy="27051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Rectangle 1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BB66B4B-040D-4903-8333-448BD72BCDAE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5458309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937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0" y="685800"/>
            <a:ext cx="9144000" cy="5562600"/>
          </a:xfrm>
        </p:spPr>
        <p:txBody>
          <a:bodyPr/>
          <a:lstStyle/>
          <a:p>
            <a:pPr lvl="0"/>
            <a:endParaRPr lang="zh-CN" altLang="en-US" noProof="0"/>
          </a:p>
        </p:txBody>
      </p:sp>
      <p:sp>
        <p:nvSpPr>
          <p:cNvPr id="4" name="Rectangle 1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D07C585-745F-4E93-9D0C-87FEF5139CB5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4391039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0A8E788-39E5-4381-8037-3CA1635172D4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021859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1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00E3FD2-791F-45A5-B04B-2616968F35AC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2948694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0" y="685800"/>
            <a:ext cx="4495800" cy="5562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685800"/>
            <a:ext cx="4495800" cy="5562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1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C6B8A7-1828-422D-A5AE-EADDDC8B23CA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5677096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1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72C7774-908D-4240-8269-4DD1C1CB80BC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952106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altLang="zh-CN" dirty="0" smtClean="0"/>
              <a:t>Click to edit Master title style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00108"/>
            <a:ext cx="8686800" cy="5126055"/>
          </a:xfrm>
        </p:spPr>
        <p:txBody>
          <a:bodyPr/>
          <a:lstStyle/>
          <a:p>
            <a:pPr lvl="0"/>
            <a:r>
              <a:rPr lang="en-US" altLang="zh-CN" dirty="0" smtClean="0"/>
              <a:t>Click to edit Master text styles</a:t>
            </a:r>
          </a:p>
          <a:p>
            <a:pPr lvl="1"/>
            <a:r>
              <a:rPr lang="en-US" altLang="zh-CN" dirty="0" smtClean="0"/>
              <a:t>Second level</a:t>
            </a:r>
          </a:p>
          <a:p>
            <a:pPr lvl="2"/>
            <a:r>
              <a:rPr lang="en-US" altLang="zh-CN" dirty="0" smtClean="0"/>
              <a:t>Third level</a:t>
            </a:r>
          </a:p>
          <a:p>
            <a:pPr lvl="3"/>
            <a:r>
              <a:rPr lang="en-US" altLang="zh-CN" dirty="0" smtClean="0"/>
              <a:t>Fourth level</a:t>
            </a:r>
          </a:p>
          <a:p>
            <a:pPr lvl="4"/>
            <a:r>
              <a:rPr lang="en-US" altLang="zh-CN" dirty="0" smtClean="0"/>
              <a:t>Fifth level</a:t>
            </a:r>
            <a:endParaRPr lang="zh-CN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4EA70A-5381-4927-AA32-194D970F23E6}" type="datetime1">
              <a:rPr lang="zh-CN" altLang="en-US" smtClean="0"/>
              <a:pPr/>
              <a:t>2017/3/7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Operating system Part I Introduction</a:t>
            </a: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44B62-10FC-4232-9218-76AF922FA42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1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9508EBD-A521-4756-89D0-0BA8A8ECE07A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8593821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8EC3E70-B0D9-477C-B9D1-B33BD0ECC31B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8021520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88B8C71-2107-406B-91CA-60BC1190DE57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6817101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5A6B27E-D87A-4BB5-9CCB-2533CB99E7D4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3109702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0B1BBE1-9C53-48C9-B7B0-1A408A88E534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7947141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858000" y="0"/>
            <a:ext cx="2286000" cy="62484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0" y="0"/>
            <a:ext cx="6705600" cy="62484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1CBC37B-FA1F-4C81-A0E2-DE8409914681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6603054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937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0" y="685800"/>
            <a:ext cx="4495800" cy="55626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685800"/>
            <a:ext cx="4495800" cy="55626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1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CAF6290-E757-4E3B-A856-6D427DF837F5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1812692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937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0" y="685800"/>
            <a:ext cx="4495800" cy="55626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685800"/>
            <a:ext cx="4495800" cy="27051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48200" y="3543300"/>
            <a:ext cx="4495800" cy="27051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Rectangle 1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814D4FC-E222-4A92-A55F-28B335B27E22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2587967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937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0" y="685800"/>
            <a:ext cx="9144000" cy="5562600"/>
          </a:xfrm>
        </p:spPr>
        <p:txBody>
          <a:bodyPr/>
          <a:lstStyle/>
          <a:p>
            <a:pPr lvl="0"/>
            <a:endParaRPr lang="zh-CN" altLang="en-US" noProof="0"/>
          </a:p>
        </p:txBody>
      </p:sp>
      <p:sp>
        <p:nvSpPr>
          <p:cNvPr id="4" name="Rectangle 1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5C7E97E-3B2D-402F-986E-9F49E167B13C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164846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1569D-0367-4BD3-ABA5-A6E1EE728C10}" type="datetime1">
              <a:rPr lang="zh-CN" altLang="en-US" smtClean="0"/>
              <a:pPr/>
              <a:t>2017/3/7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Operating system Part I Introduction</a:t>
            </a: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44B62-10FC-4232-9218-76AF922FA42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6287B-E294-429F-A377-C8F9E0F86FE1}" type="datetime1">
              <a:rPr lang="zh-CN" altLang="en-US" smtClean="0"/>
              <a:pPr/>
              <a:t>2017/3/7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Operating system Part I Introduction</a:t>
            </a:r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44B62-10FC-4232-9218-76AF922FA42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BD07E-5211-4861-9CA3-F1AF1C027FCC}" type="datetime1">
              <a:rPr lang="zh-CN" altLang="en-US" smtClean="0"/>
              <a:pPr/>
              <a:t>2017/3/7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Operating system Part I Introduction</a:t>
            </a:r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44B62-10FC-4232-9218-76AF922FA42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F09851-7C59-4E70-ABC6-7EFF4AB29B25}" type="datetime1">
              <a:rPr lang="zh-CN" altLang="en-US" smtClean="0"/>
              <a:pPr/>
              <a:t>2017/3/7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Operating system Part I Introduction</a:t>
            </a:r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44B62-10FC-4232-9218-76AF922FA42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1EC77-93FC-4FA4-9E4A-7A975A0DE331}" type="datetime1">
              <a:rPr lang="zh-CN" altLang="en-US" smtClean="0"/>
              <a:pPr/>
              <a:t>2017/3/7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Operating system Part I Introduction</a:t>
            </a:r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44B62-10FC-4232-9218-76AF922FA42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EA3D3A-D115-48AF-8B80-86798A4100B9}" type="datetime1">
              <a:rPr lang="zh-CN" altLang="en-US" smtClean="0"/>
              <a:pPr/>
              <a:t>2017/3/7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Operating system Part I Introduction</a:t>
            </a:r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44B62-10FC-4232-9218-76AF922FA42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18" Type="http://schemas.openxmlformats.org/officeDocument/2006/relationships/oleObject" Target="../embeddings/oleObject2.bin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14.xml"/><Relationship Id="rId16" Type="http://schemas.openxmlformats.org/officeDocument/2006/relationships/oleObject" Target="../embeddings/oleObject1.bin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vmlDrawing" Target="../drawings/vmlDrawing1.vml"/><Relationship Id="rId10" Type="http://schemas.openxmlformats.org/officeDocument/2006/relationships/slideLayout" Target="../slideLayouts/slideLayout22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8.xml"/><Relationship Id="rId18" Type="http://schemas.openxmlformats.org/officeDocument/2006/relationships/oleObject" Target="../embeddings/oleObject4.bin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7.xml"/><Relationship Id="rId16" Type="http://schemas.openxmlformats.org/officeDocument/2006/relationships/oleObject" Target="../embeddings/oleObject3.bin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5" Type="http://schemas.openxmlformats.org/officeDocument/2006/relationships/vmlDrawing" Target="../drawings/vmlDrawing2.vml"/><Relationship Id="rId10" Type="http://schemas.openxmlformats.org/officeDocument/2006/relationships/slideLayout" Target="../slideLayouts/slideLayout35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1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285728"/>
            <a:ext cx="8229600" cy="65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 smtClean="0"/>
              <a:t>Click to edit Master title style</a:t>
            </a:r>
            <a:endParaRPr lang="zh-CN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000108"/>
            <a:ext cx="8229600" cy="51260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dirty="0" smtClean="0"/>
              <a:t>Click to edit Master text styles</a:t>
            </a:r>
          </a:p>
          <a:p>
            <a:pPr lvl="1"/>
            <a:r>
              <a:rPr lang="en-US" altLang="zh-CN" dirty="0" smtClean="0"/>
              <a:t>Second level</a:t>
            </a:r>
          </a:p>
          <a:p>
            <a:pPr lvl="2"/>
            <a:r>
              <a:rPr lang="en-US" altLang="zh-CN" dirty="0" smtClean="0"/>
              <a:t>Third level</a:t>
            </a:r>
          </a:p>
          <a:p>
            <a:pPr lvl="3"/>
            <a:r>
              <a:rPr lang="en-US" altLang="zh-CN" dirty="0" smtClean="0"/>
              <a:t>Fourth level</a:t>
            </a:r>
          </a:p>
          <a:p>
            <a:pPr lvl="4"/>
            <a:r>
              <a:rPr lang="en-US" altLang="zh-CN" dirty="0" smtClean="0"/>
              <a:t>Fifth level</a:t>
            </a:r>
            <a:endParaRPr lang="zh-CN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CE2910-E0EA-4DA2-9850-417E7EC86851}" type="datetime1">
              <a:rPr lang="zh-CN" altLang="en-US" smtClean="0"/>
              <a:pPr/>
              <a:t>2017/3/7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30908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CN" smtClean="0"/>
              <a:t>Operating system Part I Introduction</a:t>
            </a: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744B62-10FC-4232-9218-76AF922FA42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iming>
    <p:tnLst>
      <p:par>
        <p:cTn id="1" dur="indefinite" restart="never" nodeType="tmRoot"/>
      </p:par>
    </p:tnLst>
  </p:timing>
  <p:hf sldNum="0"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folHlink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9144000" cy="59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27" name="Rectangle 7"/>
          <p:cNvSpPr>
            <a:spLocks noGrp="1" noChangeArrowheads="1"/>
          </p:cNvSpPr>
          <p:nvPr>
            <p:ph type="body" idx="1"/>
          </p:nvPr>
        </p:nvSpPr>
        <p:spPr bwMode="auto">
          <a:xfrm>
            <a:off x="0" y="685800"/>
            <a:ext cx="9144000" cy="556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20842" name="Rectangle 1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620000" y="6324600"/>
            <a:ext cx="1447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1600"/>
            </a:lvl1pPr>
          </a:lstStyle>
          <a:p>
            <a:pPr fontAlgn="base">
              <a:spcAft>
                <a:spcPct val="0"/>
              </a:spcAft>
              <a:defRPr/>
            </a:pPr>
            <a:fld id="{7F2A3A77-B015-4382-A6B7-608E8E7E2288}" type="slidenum">
              <a:rPr lang="zh-CN" altLang="en-US">
                <a:solidFill>
                  <a:srgbClr val="000000"/>
                </a:solidFill>
              </a:rPr>
              <a:pPr fontAlgn="base">
                <a:spcAft>
                  <a:spcPct val="0"/>
                </a:spcAft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  <p:graphicFrame>
        <p:nvGraphicFramePr>
          <p:cNvPr id="1029" name="Object 1027"/>
          <p:cNvGraphicFramePr>
            <a:graphicFrameLocks noChangeAspect="1"/>
          </p:cNvGraphicFramePr>
          <p:nvPr userDrawn="1"/>
        </p:nvGraphicFramePr>
        <p:xfrm>
          <a:off x="533400" y="6400800"/>
          <a:ext cx="1333500" cy="35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2" name="位图图像" r:id="rId16" imgW="1333333" imgH="352474" progId="Paint.Picture">
                  <p:embed/>
                </p:oleObj>
              </mc:Choice>
              <mc:Fallback>
                <p:oleObj name="位图图像" r:id="rId16" imgW="1333333" imgH="352474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6400800"/>
                        <a:ext cx="1333500" cy="352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30" name="Object 1024"/>
          <p:cNvGraphicFramePr>
            <a:graphicFrameLocks noChangeAspect="1"/>
          </p:cNvGraphicFramePr>
          <p:nvPr userDrawn="1"/>
        </p:nvGraphicFramePr>
        <p:xfrm>
          <a:off x="0" y="6324600"/>
          <a:ext cx="590550" cy="50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3" name="位图图像" r:id="rId18" imgW="590476" imgH="504762" progId="Paint.Picture">
                  <p:embed/>
                </p:oleObj>
              </mc:Choice>
              <mc:Fallback>
                <p:oleObj name="位图图像" r:id="rId18" imgW="590476" imgH="504762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6324600"/>
                        <a:ext cx="590550" cy="504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 Box 1024"/>
          <p:cNvSpPr txBox="1">
            <a:spLocks noChangeArrowheads="1"/>
          </p:cNvSpPr>
          <p:nvPr userDrawn="1"/>
        </p:nvSpPr>
        <p:spPr bwMode="auto">
          <a:xfrm>
            <a:off x="1835150" y="6381750"/>
            <a:ext cx="6697663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sz="3500">
                <a:solidFill>
                  <a:srgbClr val="000000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sz="3500">
                <a:solidFill>
                  <a:srgbClr val="000000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sz="3500">
                <a:solidFill>
                  <a:srgbClr val="000000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sz="3500">
                <a:solidFill>
                  <a:srgbClr val="000000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sz="3500">
                <a:solidFill>
                  <a:srgbClr val="000000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3500">
                <a:solidFill>
                  <a:srgbClr val="000000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3500">
                <a:solidFill>
                  <a:srgbClr val="000000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3500">
                <a:solidFill>
                  <a:srgbClr val="000000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3500">
                <a:solidFill>
                  <a:srgbClr val="000000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fontAlgn="base" hangingPunct="1">
              <a:spcBef>
                <a:spcPct val="50000"/>
              </a:spcBef>
              <a:spcAft>
                <a:spcPct val="0"/>
              </a:spcAft>
              <a:defRPr/>
            </a:pPr>
            <a:r>
              <a:rPr kumimoji="1" lang="zh-CN" altLang="en-US" sz="1800" b="1" smtClean="0">
                <a:solidFill>
                  <a:srgbClr val="999900"/>
                </a:solidFill>
                <a:latin typeface="宋体" pitchFamily="2" charset="-122"/>
              </a:rPr>
              <a:t>计算机科学系 操作系统课程组 李才伟</a:t>
            </a:r>
            <a:r>
              <a:rPr kumimoji="1" lang="en-US" altLang="zh-CN" sz="1800" b="1" smtClean="0">
                <a:solidFill>
                  <a:srgbClr val="999900"/>
                </a:solidFill>
                <a:latin typeface="宋体" pitchFamily="2" charset="-122"/>
              </a:rPr>
              <a:t>&amp;</a:t>
            </a:r>
            <a:r>
              <a:rPr kumimoji="1" lang="zh-CN" altLang="en-US" sz="1800" b="1" smtClean="0">
                <a:solidFill>
                  <a:srgbClr val="999900"/>
                </a:solidFill>
                <a:latin typeface="宋体" pitchFamily="2" charset="-122"/>
              </a:rPr>
              <a:t>凌应标制作 @20</a:t>
            </a:r>
            <a:r>
              <a:rPr kumimoji="1" lang="en-US" altLang="zh-CN" sz="1800" b="1" smtClean="0">
                <a:solidFill>
                  <a:srgbClr val="999900"/>
                </a:solidFill>
                <a:latin typeface="宋体" pitchFamily="2" charset="-122"/>
              </a:rPr>
              <a:t>16</a:t>
            </a:r>
            <a:r>
              <a:rPr kumimoji="1" lang="zh-CN" altLang="en-US" sz="1800" b="1" smtClean="0">
                <a:solidFill>
                  <a:srgbClr val="999900"/>
                </a:solidFill>
                <a:latin typeface="宋体" pitchFamily="2" charset="-122"/>
              </a:rPr>
              <a:t>年</a:t>
            </a:r>
            <a:r>
              <a:rPr kumimoji="1" lang="en-US" altLang="zh-CN" sz="1800" b="1" smtClean="0">
                <a:solidFill>
                  <a:srgbClr val="999900"/>
                </a:solidFill>
                <a:latin typeface="宋体" pitchFamily="2" charset="-122"/>
              </a:rPr>
              <a:t>2</a:t>
            </a:r>
            <a:r>
              <a:rPr kumimoji="1" lang="zh-CN" altLang="en-US" sz="1800" b="1" smtClean="0">
                <a:solidFill>
                  <a:srgbClr val="999900"/>
                </a:solidFill>
                <a:latin typeface="宋体" pitchFamily="2" charset="-122"/>
              </a:rPr>
              <a:t>月</a:t>
            </a:r>
          </a:p>
        </p:txBody>
      </p:sp>
    </p:spTree>
    <p:extLst>
      <p:ext uri="{BB962C8B-B14F-4D97-AF65-F5344CB8AC3E}">
        <p14:creationId xmlns:p14="http://schemas.microsoft.com/office/powerpoint/2010/main" val="3336082121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4400">
          <a:solidFill>
            <a:srgbClr val="0A3A90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4400">
          <a:solidFill>
            <a:srgbClr val="0A3A90"/>
          </a:solidFill>
          <a:latin typeface="Times New Roman" pitchFamily="18" charset="0"/>
          <a:ea typeface="华文新魏" pitchFamily="2" charset="-122"/>
        </a:defRPr>
      </a:lvl2pPr>
      <a:lvl3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4400">
          <a:solidFill>
            <a:srgbClr val="0A3A90"/>
          </a:solidFill>
          <a:latin typeface="Times New Roman" pitchFamily="18" charset="0"/>
          <a:ea typeface="华文新魏" pitchFamily="2" charset="-122"/>
        </a:defRPr>
      </a:lvl3pPr>
      <a:lvl4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4400">
          <a:solidFill>
            <a:srgbClr val="0A3A90"/>
          </a:solidFill>
          <a:latin typeface="Times New Roman" pitchFamily="18" charset="0"/>
          <a:ea typeface="华文新魏" pitchFamily="2" charset="-122"/>
        </a:defRPr>
      </a:lvl4pPr>
      <a:lvl5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4400">
          <a:solidFill>
            <a:srgbClr val="0A3A90"/>
          </a:solidFill>
          <a:latin typeface="Times New Roman" pitchFamily="18" charset="0"/>
          <a:ea typeface="华文新魏" pitchFamily="2" charset="-122"/>
        </a:defRPr>
      </a:lvl5pPr>
      <a:lvl6pPr marL="457200" algn="l" rtl="0" fontAlgn="base">
        <a:lnSpc>
          <a:spcPct val="80000"/>
        </a:lnSpc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Times New Roman" pitchFamily="18" charset="0"/>
          <a:ea typeface="华文新魏" pitchFamily="2" charset="-122"/>
        </a:defRPr>
      </a:lvl6pPr>
      <a:lvl7pPr marL="914400" algn="l" rtl="0" fontAlgn="base">
        <a:lnSpc>
          <a:spcPct val="80000"/>
        </a:lnSpc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Times New Roman" pitchFamily="18" charset="0"/>
          <a:ea typeface="华文新魏" pitchFamily="2" charset="-122"/>
        </a:defRPr>
      </a:lvl7pPr>
      <a:lvl8pPr marL="1371600" algn="l" rtl="0" fontAlgn="base">
        <a:lnSpc>
          <a:spcPct val="80000"/>
        </a:lnSpc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Times New Roman" pitchFamily="18" charset="0"/>
          <a:ea typeface="华文新魏" pitchFamily="2" charset="-122"/>
        </a:defRPr>
      </a:lvl8pPr>
      <a:lvl9pPr marL="1828800" algn="l" rtl="0" fontAlgn="base">
        <a:lnSpc>
          <a:spcPct val="80000"/>
        </a:lnSpc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Times New Roman" pitchFamily="18" charset="0"/>
          <a:ea typeface="华文新魏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5000"/>
        <a:buFont typeface="Wingdings" pitchFamily="2" charset="2"/>
        <a:buChar char="n"/>
        <a:defRPr sz="31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600">
          <a:solidFill>
            <a:srgbClr val="000000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55000"/>
        <a:buFont typeface="Wingdings" pitchFamily="2" charset="2"/>
        <a:buChar char="n"/>
        <a:defRPr sz="2400">
          <a:solidFill>
            <a:srgbClr val="000000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rgbClr val="000000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85000"/>
        <a:buFont typeface="Wingdings" pitchFamily="2" charset="2"/>
        <a:buChar char="§"/>
        <a:defRPr sz="2000">
          <a:solidFill>
            <a:srgbClr val="000000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SzPct val="85000"/>
        <a:buFont typeface="Wingdings" pitchFamily="2" charset="2"/>
        <a:buChar char="§"/>
        <a:defRPr sz="2000">
          <a:solidFill>
            <a:srgbClr val="000000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SzPct val="85000"/>
        <a:buFont typeface="Wingdings" pitchFamily="2" charset="2"/>
        <a:buChar char="§"/>
        <a:defRPr sz="2000">
          <a:solidFill>
            <a:srgbClr val="000000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SzPct val="85000"/>
        <a:buFont typeface="Wingdings" pitchFamily="2" charset="2"/>
        <a:buChar char="§"/>
        <a:defRPr sz="2000">
          <a:solidFill>
            <a:srgbClr val="000000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SzPct val="85000"/>
        <a:buFont typeface="Wingdings" pitchFamily="2" charset="2"/>
        <a:buChar char="§"/>
        <a:defRPr sz="2000">
          <a:solidFill>
            <a:srgbClr val="000000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folHlink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9144000" cy="59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27" name="Rectangle 7"/>
          <p:cNvSpPr>
            <a:spLocks noGrp="1" noChangeArrowheads="1"/>
          </p:cNvSpPr>
          <p:nvPr>
            <p:ph type="body" idx="1"/>
          </p:nvPr>
        </p:nvSpPr>
        <p:spPr bwMode="auto">
          <a:xfrm>
            <a:off x="0" y="685800"/>
            <a:ext cx="9144000" cy="556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20842" name="Rectangle 1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620000" y="6324600"/>
            <a:ext cx="1447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1600"/>
            </a:lvl1pPr>
          </a:lstStyle>
          <a:p>
            <a:pPr fontAlgn="base">
              <a:spcAft>
                <a:spcPct val="0"/>
              </a:spcAft>
              <a:defRPr/>
            </a:pPr>
            <a:fld id="{026CF05C-3D6F-409E-A7FC-224823F4AF44}" type="slidenum">
              <a:rPr lang="zh-CN" altLang="en-US">
                <a:solidFill>
                  <a:srgbClr val="000000"/>
                </a:solidFill>
              </a:rPr>
              <a:pPr fontAlgn="base">
                <a:spcAft>
                  <a:spcPct val="0"/>
                </a:spcAft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  <p:graphicFrame>
        <p:nvGraphicFramePr>
          <p:cNvPr id="1029" name="Object 1027"/>
          <p:cNvGraphicFramePr>
            <a:graphicFrameLocks noChangeAspect="1"/>
          </p:cNvGraphicFramePr>
          <p:nvPr userDrawn="1"/>
        </p:nvGraphicFramePr>
        <p:xfrm>
          <a:off x="533400" y="6400800"/>
          <a:ext cx="1333500" cy="35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2" name="位图图像" r:id="rId16" imgW="1333333" imgH="352474" progId="Paint.Picture">
                  <p:embed/>
                </p:oleObj>
              </mc:Choice>
              <mc:Fallback>
                <p:oleObj name="位图图像" r:id="rId16" imgW="1333333" imgH="352474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6400800"/>
                        <a:ext cx="1333500" cy="352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30" name="Object 1024"/>
          <p:cNvGraphicFramePr>
            <a:graphicFrameLocks noChangeAspect="1"/>
          </p:cNvGraphicFramePr>
          <p:nvPr userDrawn="1"/>
        </p:nvGraphicFramePr>
        <p:xfrm>
          <a:off x="0" y="6324600"/>
          <a:ext cx="590550" cy="50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3" name="位图图像" r:id="rId18" imgW="590476" imgH="504762" progId="Paint.Picture">
                  <p:embed/>
                </p:oleObj>
              </mc:Choice>
              <mc:Fallback>
                <p:oleObj name="位图图像" r:id="rId18" imgW="590476" imgH="504762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6324600"/>
                        <a:ext cx="590550" cy="504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 Box 1024"/>
          <p:cNvSpPr txBox="1">
            <a:spLocks noChangeArrowheads="1"/>
          </p:cNvSpPr>
          <p:nvPr userDrawn="1"/>
        </p:nvSpPr>
        <p:spPr bwMode="auto">
          <a:xfrm>
            <a:off x="1835150" y="6381750"/>
            <a:ext cx="6697663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sz="3500">
                <a:solidFill>
                  <a:srgbClr val="000000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sz="3500">
                <a:solidFill>
                  <a:srgbClr val="000000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sz="3500">
                <a:solidFill>
                  <a:srgbClr val="000000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sz="3500">
                <a:solidFill>
                  <a:srgbClr val="000000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sz="3500">
                <a:solidFill>
                  <a:srgbClr val="000000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3500">
                <a:solidFill>
                  <a:srgbClr val="000000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3500">
                <a:solidFill>
                  <a:srgbClr val="000000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3500">
                <a:solidFill>
                  <a:srgbClr val="000000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3500">
                <a:solidFill>
                  <a:srgbClr val="000000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fontAlgn="base" hangingPunct="1">
              <a:spcBef>
                <a:spcPct val="50000"/>
              </a:spcBef>
              <a:spcAft>
                <a:spcPct val="0"/>
              </a:spcAft>
              <a:defRPr/>
            </a:pPr>
            <a:r>
              <a:rPr kumimoji="1" lang="zh-CN" altLang="en-US" sz="1800" b="1" smtClean="0">
                <a:solidFill>
                  <a:srgbClr val="999900"/>
                </a:solidFill>
                <a:latin typeface="宋体" pitchFamily="2" charset="-122"/>
              </a:rPr>
              <a:t>计算机科学系 操作系统课程组 李才伟</a:t>
            </a:r>
            <a:r>
              <a:rPr kumimoji="1" lang="en-US" altLang="zh-CN" sz="1800" b="1" smtClean="0">
                <a:solidFill>
                  <a:srgbClr val="999900"/>
                </a:solidFill>
                <a:latin typeface="宋体" pitchFamily="2" charset="-122"/>
              </a:rPr>
              <a:t>&amp;</a:t>
            </a:r>
            <a:r>
              <a:rPr kumimoji="1" lang="zh-CN" altLang="en-US" sz="1800" b="1" smtClean="0">
                <a:solidFill>
                  <a:srgbClr val="999900"/>
                </a:solidFill>
                <a:latin typeface="宋体" pitchFamily="2" charset="-122"/>
              </a:rPr>
              <a:t>凌应标制作 @20</a:t>
            </a:r>
            <a:r>
              <a:rPr kumimoji="1" lang="en-US" altLang="zh-CN" sz="1800" b="1" smtClean="0">
                <a:solidFill>
                  <a:srgbClr val="999900"/>
                </a:solidFill>
                <a:latin typeface="宋体" pitchFamily="2" charset="-122"/>
              </a:rPr>
              <a:t>16</a:t>
            </a:r>
            <a:r>
              <a:rPr kumimoji="1" lang="zh-CN" altLang="en-US" sz="1800" b="1" smtClean="0">
                <a:solidFill>
                  <a:srgbClr val="999900"/>
                </a:solidFill>
                <a:latin typeface="宋体" pitchFamily="2" charset="-122"/>
              </a:rPr>
              <a:t>年</a:t>
            </a:r>
            <a:r>
              <a:rPr kumimoji="1" lang="en-US" altLang="zh-CN" sz="1800" b="1" smtClean="0">
                <a:solidFill>
                  <a:srgbClr val="999900"/>
                </a:solidFill>
                <a:latin typeface="宋体" pitchFamily="2" charset="-122"/>
              </a:rPr>
              <a:t>2</a:t>
            </a:r>
            <a:r>
              <a:rPr kumimoji="1" lang="zh-CN" altLang="en-US" sz="1800" b="1" smtClean="0">
                <a:solidFill>
                  <a:srgbClr val="999900"/>
                </a:solidFill>
                <a:latin typeface="宋体" pitchFamily="2" charset="-122"/>
              </a:rPr>
              <a:t>月</a:t>
            </a:r>
          </a:p>
        </p:txBody>
      </p:sp>
    </p:spTree>
    <p:extLst>
      <p:ext uri="{BB962C8B-B14F-4D97-AF65-F5344CB8AC3E}">
        <p14:creationId xmlns:p14="http://schemas.microsoft.com/office/powerpoint/2010/main" val="3675949937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88" r:id="rId13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4400">
          <a:solidFill>
            <a:srgbClr val="0A3A90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4400">
          <a:solidFill>
            <a:srgbClr val="0A3A90"/>
          </a:solidFill>
          <a:latin typeface="Times New Roman" pitchFamily="18" charset="0"/>
          <a:ea typeface="华文新魏" pitchFamily="2" charset="-122"/>
        </a:defRPr>
      </a:lvl2pPr>
      <a:lvl3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4400">
          <a:solidFill>
            <a:srgbClr val="0A3A90"/>
          </a:solidFill>
          <a:latin typeface="Times New Roman" pitchFamily="18" charset="0"/>
          <a:ea typeface="华文新魏" pitchFamily="2" charset="-122"/>
        </a:defRPr>
      </a:lvl3pPr>
      <a:lvl4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4400">
          <a:solidFill>
            <a:srgbClr val="0A3A90"/>
          </a:solidFill>
          <a:latin typeface="Times New Roman" pitchFamily="18" charset="0"/>
          <a:ea typeface="华文新魏" pitchFamily="2" charset="-122"/>
        </a:defRPr>
      </a:lvl4pPr>
      <a:lvl5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4400">
          <a:solidFill>
            <a:srgbClr val="0A3A90"/>
          </a:solidFill>
          <a:latin typeface="Times New Roman" pitchFamily="18" charset="0"/>
          <a:ea typeface="华文新魏" pitchFamily="2" charset="-122"/>
        </a:defRPr>
      </a:lvl5pPr>
      <a:lvl6pPr marL="457200" algn="l" rtl="0" fontAlgn="base">
        <a:lnSpc>
          <a:spcPct val="80000"/>
        </a:lnSpc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Times New Roman" pitchFamily="18" charset="0"/>
          <a:ea typeface="华文新魏" pitchFamily="2" charset="-122"/>
        </a:defRPr>
      </a:lvl6pPr>
      <a:lvl7pPr marL="914400" algn="l" rtl="0" fontAlgn="base">
        <a:lnSpc>
          <a:spcPct val="80000"/>
        </a:lnSpc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Times New Roman" pitchFamily="18" charset="0"/>
          <a:ea typeface="华文新魏" pitchFamily="2" charset="-122"/>
        </a:defRPr>
      </a:lvl7pPr>
      <a:lvl8pPr marL="1371600" algn="l" rtl="0" fontAlgn="base">
        <a:lnSpc>
          <a:spcPct val="80000"/>
        </a:lnSpc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Times New Roman" pitchFamily="18" charset="0"/>
          <a:ea typeface="华文新魏" pitchFamily="2" charset="-122"/>
        </a:defRPr>
      </a:lvl8pPr>
      <a:lvl9pPr marL="1828800" algn="l" rtl="0" fontAlgn="base">
        <a:lnSpc>
          <a:spcPct val="80000"/>
        </a:lnSpc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Times New Roman" pitchFamily="18" charset="0"/>
          <a:ea typeface="华文新魏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5000"/>
        <a:buFont typeface="Wingdings" pitchFamily="2" charset="2"/>
        <a:buChar char="n"/>
        <a:defRPr sz="31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600">
          <a:solidFill>
            <a:srgbClr val="000000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55000"/>
        <a:buFont typeface="Wingdings" pitchFamily="2" charset="2"/>
        <a:buChar char="n"/>
        <a:defRPr sz="2400">
          <a:solidFill>
            <a:srgbClr val="000000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rgbClr val="000000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85000"/>
        <a:buFont typeface="Wingdings" pitchFamily="2" charset="2"/>
        <a:buChar char="§"/>
        <a:defRPr sz="2000">
          <a:solidFill>
            <a:srgbClr val="000000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SzPct val="85000"/>
        <a:buFont typeface="Wingdings" pitchFamily="2" charset="2"/>
        <a:buChar char="§"/>
        <a:defRPr sz="2000">
          <a:solidFill>
            <a:srgbClr val="000000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SzPct val="85000"/>
        <a:buFont typeface="Wingdings" pitchFamily="2" charset="2"/>
        <a:buChar char="§"/>
        <a:defRPr sz="2000">
          <a:solidFill>
            <a:srgbClr val="000000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SzPct val="85000"/>
        <a:buFont typeface="Wingdings" pitchFamily="2" charset="2"/>
        <a:buChar char="§"/>
        <a:defRPr sz="2000">
          <a:solidFill>
            <a:srgbClr val="000000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SzPct val="85000"/>
        <a:buFont typeface="Wingdings" pitchFamily="2" charset="2"/>
        <a:buChar char="§"/>
        <a:defRPr sz="2000">
          <a:solidFill>
            <a:srgbClr val="000000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21.png"/><Relationship Id="rId7" Type="http://schemas.openxmlformats.org/officeDocument/2006/relationships/image" Target="../media/image15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jpeg"/><Relationship Id="rId9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5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5" Type="http://schemas.openxmlformats.org/officeDocument/2006/relationships/image" Target="../media/image23.jpe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g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gif"/><Relationship Id="rId5" Type="http://schemas.openxmlformats.org/officeDocument/2006/relationships/image" Target="../media/image35.png"/><Relationship Id="rId4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40.jpeg"/><Relationship Id="rId7" Type="http://schemas.openxmlformats.org/officeDocument/2006/relationships/image" Target="../media/image43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.jpeg"/><Relationship Id="rId5" Type="http://schemas.openxmlformats.org/officeDocument/2006/relationships/image" Target="../media/image42.png"/><Relationship Id="rId10" Type="http://schemas.openxmlformats.org/officeDocument/2006/relationships/image" Target="../media/image37.png"/><Relationship Id="rId4" Type="http://schemas.openxmlformats.org/officeDocument/2006/relationships/image" Target="../media/image41.png"/><Relationship Id="rId9" Type="http://schemas.openxmlformats.org/officeDocument/2006/relationships/image" Target="../media/image45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gif"/><Relationship Id="rId4" Type="http://schemas.openxmlformats.org/officeDocument/2006/relationships/image" Target="../media/image6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wmf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gif"/><Relationship Id="rId7" Type="http://schemas.openxmlformats.org/officeDocument/2006/relationships/image" Target="../media/image1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17.jpeg"/><Relationship Id="rId4" Type="http://schemas.openxmlformats.org/officeDocument/2006/relationships/image" Target="../media/image12.jpeg"/><Relationship Id="rId9" Type="http://schemas.openxmlformats.org/officeDocument/2006/relationships/image" Target="../media/image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130425"/>
            <a:ext cx="9144000" cy="1470025"/>
          </a:xfrm>
          <a:solidFill>
            <a:schemeClr val="accent3"/>
          </a:solidFill>
        </p:spPr>
        <p:txBody>
          <a:bodyPr/>
          <a:lstStyle/>
          <a:p>
            <a:r>
              <a:rPr lang="en-US" altLang="zh-CN" b="1" dirty="0" smtClean="0">
                <a:ln w="31550" cmpd="sng">
                  <a:gradFill>
                    <a:gsLst>
                      <a:gs pos="70000">
                        <a:schemeClr val="accent6">
                          <a:shade val="50000"/>
                          <a:satMod val="190000"/>
                        </a:schemeClr>
                      </a:gs>
                      <a:gs pos="0">
                        <a:schemeClr val="accent6">
                          <a:tint val="77000"/>
                          <a:satMod val="18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chemeClr val="accent6">
                    <a:tint val="15000"/>
                    <a:satMod val="200000"/>
                  </a:schemeClr>
                </a:solidFill>
                <a:effectLst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</a:rPr>
              <a:t>Operating system</a:t>
            </a:r>
            <a:endParaRPr lang="zh-CN" altLang="en-US" b="1" dirty="0">
              <a:ln w="31550" cmpd="sng">
                <a:gradFill>
                  <a:gsLst>
                    <a:gs pos="70000">
                      <a:schemeClr val="accent6">
                        <a:shade val="50000"/>
                        <a:satMod val="190000"/>
                      </a:schemeClr>
                    </a:gs>
                    <a:gs pos="0">
                      <a:schemeClr val="accent6">
                        <a:tint val="77000"/>
                        <a:satMod val="180000"/>
                      </a:schemeClr>
                    </a:gs>
                  </a:gsLst>
                  <a:lin ang="5400000"/>
                </a:gradFill>
                <a:prstDash val="solid"/>
              </a:ln>
              <a:solidFill>
                <a:schemeClr val="accent6">
                  <a:tint val="15000"/>
                  <a:satMod val="200000"/>
                </a:schemeClr>
              </a:solidFill>
              <a:effectLst>
                <a:outerShdw blurRad="50800" dist="40000" dir="5400000" algn="tl" rotWithShape="0">
                  <a:srgbClr val="000000">
                    <a:shade val="5000"/>
                    <a:satMod val="120000"/>
                    <a:alpha val="33000"/>
                  </a:srgbClr>
                </a:outerShdw>
              </a:effectLst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7544" y="3695708"/>
            <a:ext cx="8001056" cy="1752600"/>
          </a:xfrm>
        </p:spPr>
        <p:txBody>
          <a:bodyPr/>
          <a:lstStyle/>
          <a:p>
            <a:r>
              <a:rPr lang="en-US" altLang="zh-CN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Part II: </a:t>
            </a:r>
            <a:r>
              <a:rPr lang="en-US" altLang="zh-CN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Problems and </a:t>
            </a:r>
            <a:r>
              <a:rPr lang="en-US" altLang="zh-CN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Ideas in OS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865147" y="4572008"/>
            <a:ext cx="39231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dirty="0" smtClean="0"/>
              <a:t>By </a:t>
            </a:r>
            <a:r>
              <a:rPr lang="en-US" altLang="zh-CN" sz="2800" b="1" dirty="0" smtClean="0"/>
              <a:t>KONG</a:t>
            </a:r>
            <a:r>
              <a:rPr lang="en-US" altLang="zh-CN" sz="2800" dirty="0" smtClean="0"/>
              <a:t> </a:t>
            </a:r>
            <a:r>
              <a:rPr lang="en-US" altLang="zh-CN" sz="2800" dirty="0" err="1" smtClean="0"/>
              <a:t>LingBo</a:t>
            </a:r>
            <a:r>
              <a:rPr lang="en-US" altLang="zh-CN" sz="2800" dirty="0" smtClean="0"/>
              <a:t> (</a:t>
            </a:r>
            <a:r>
              <a:rPr lang="zh-CN" altLang="en-US" sz="2800" b="1" dirty="0" smtClean="0">
                <a:latin typeface="楷体" pitchFamily="49" charset="-122"/>
                <a:ea typeface="楷体" pitchFamily="49" charset="-122"/>
              </a:rPr>
              <a:t>孔令波</a:t>
            </a:r>
            <a:r>
              <a:rPr lang="en-US" altLang="zh-CN" sz="2800" dirty="0" smtClean="0"/>
              <a:t>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23528" y="116632"/>
            <a:ext cx="8686800" cy="3502285"/>
          </a:xfrm>
        </p:spPr>
        <p:txBody>
          <a:bodyPr>
            <a:normAutofit fontScale="92500" lnSpcReduction="10000"/>
          </a:bodyPr>
          <a:lstStyle/>
          <a:p>
            <a:r>
              <a:rPr lang="en-US" altLang="zh-CN" dirty="0" smtClean="0"/>
              <a:t>Idea to overcome </a:t>
            </a:r>
            <a:r>
              <a:rPr lang="en-US" altLang="zh-CN" dirty="0">
                <a:sym typeface="Wingdings" panose="05000000000000000000" pitchFamily="2" charset="2"/>
              </a:rPr>
              <a:t>“</a:t>
            </a:r>
            <a:r>
              <a:rPr lang="en-US" altLang="zh-CN" b="1" cap="small" dirty="0">
                <a:solidFill>
                  <a:srgbClr val="FF0000"/>
                </a:solidFill>
                <a:sym typeface="Wingdings" panose="05000000000000000000" pitchFamily="2" charset="2"/>
              </a:rPr>
              <a:t>small MM </a:t>
            </a:r>
            <a:r>
              <a:rPr lang="en-US" altLang="zh-CN" b="1" cap="small" dirty="0" err="1">
                <a:solidFill>
                  <a:srgbClr val="FF0000"/>
                </a:solidFill>
                <a:sym typeface="Wingdings" panose="05000000000000000000" pitchFamily="2" charset="2"/>
              </a:rPr>
              <a:t>v.s</a:t>
            </a:r>
            <a:r>
              <a:rPr lang="en-US" altLang="zh-CN" b="1" cap="small" dirty="0">
                <a:solidFill>
                  <a:srgbClr val="FF0000"/>
                </a:solidFill>
                <a:sym typeface="Wingdings" panose="05000000000000000000" pitchFamily="2" charset="2"/>
              </a:rPr>
              <a:t> Large program</a:t>
            </a:r>
            <a:r>
              <a:rPr lang="en-US" altLang="zh-CN" dirty="0">
                <a:sym typeface="Wingdings" panose="05000000000000000000" pitchFamily="2" charset="2"/>
              </a:rPr>
              <a:t>”</a:t>
            </a:r>
            <a:r>
              <a:rPr lang="en-US" altLang="zh-CN" b="1" cap="small" dirty="0">
                <a:solidFill>
                  <a:srgbClr val="FF0000"/>
                </a:solidFill>
                <a:sym typeface="Wingdings" panose="05000000000000000000" pitchFamily="2" charset="2"/>
              </a:rPr>
              <a:t> </a:t>
            </a:r>
            <a:r>
              <a:rPr lang="en-US" altLang="zh-CN" b="1" dirty="0">
                <a:solidFill>
                  <a:srgbClr val="FF0000"/>
                </a:solidFill>
                <a:sym typeface="Wingdings" panose="05000000000000000000" pitchFamily="2" charset="2"/>
              </a:rPr>
              <a:t>problem</a:t>
            </a:r>
            <a:r>
              <a:rPr lang="en-US" altLang="zh-CN" dirty="0" smtClean="0"/>
              <a:t>? </a:t>
            </a:r>
          </a:p>
          <a:p>
            <a:r>
              <a:rPr lang="en-US" altLang="zh-CN" b="1" u="sng" cap="small" dirty="0" smtClean="0">
                <a:solidFill>
                  <a:srgbClr val="0070C0"/>
                </a:solidFill>
              </a:rPr>
              <a:t>Multiplex</a:t>
            </a:r>
            <a:r>
              <a:rPr lang="en-US" altLang="zh-CN" dirty="0" smtClean="0"/>
              <a:t>ing MM!</a:t>
            </a:r>
          </a:p>
          <a:p>
            <a:pPr lvl="1"/>
            <a:r>
              <a:rPr lang="en-US" altLang="zh-CN" dirty="0" smtClean="0"/>
              <a:t>Cut programs into smaller segments, and copy the segment (containing instructions for execution) when needed</a:t>
            </a:r>
          </a:p>
          <a:p>
            <a:pPr lvl="1"/>
            <a:r>
              <a:rPr lang="en-US" altLang="zh-CN" dirty="0" smtClean="0"/>
              <a:t>This is like you paint a long picture on a small desktop</a:t>
            </a:r>
          </a:p>
          <a:p>
            <a:pPr lvl="2"/>
            <a:r>
              <a:rPr lang="en-US" altLang="zh-CN" dirty="0" smtClean="0"/>
              <a:t>Of course you should find other position to keep the rest. </a:t>
            </a:r>
          </a:p>
          <a:p>
            <a:pPr lvl="1"/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Operating system Part I Introduction</a:t>
            </a:r>
            <a:endParaRPr lang="zh-CN" altLang="en-US"/>
          </a:p>
        </p:txBody>
      </p:sp>
      <p:sp>
        <p:nvSpPr>
          <p:cNvPr id="7" name="AutoShape 2" descr="http://auction.artron.net/getpic_new.php?type=b&amp;host=auction.artron.net&amp;hash=BBbV8%2FMYiM6ejxJN9LclnA9t8A"/>
          <p:cNvSpPr>
            <a:spLocks noChangeAspect="1" noChangeArrowheads="1"/>
          </p:cNvSpPr>
          <p:nvPr/>
        </p:nvSpPr>
        <p:spPr bwMode="auto">
          <a:xfrm>
            <a:off x="155575" y="-1385888"/>
            <a:ext cx="6248400" cy="2895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3" y="3933056"/>
            <a:ext cx="6670827" cy="13449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AutoShape 6" descr="http://p4.img.cctvpic.com/20120425/images/1335341041916_1335341041916_r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3080" name="Picture 8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81" t="29542" r="44859"/>
          <a:stretch/>
        </p:blipFill>
        <p:spPr bwMode="auto">
          <a:xfrm>
            <a:off x="445003" y="3699514"/>
            <a:ext cx="1705343" cy="18120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04258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Pay attention to another keyword – </a:t>
            </a:r>
            <a:r>
              <a:rPr lang="en-US" altLang="zh-CN" b="1" cap="small" dirty="0" smtClean="0">
                <a:solidFill>
                  <a:srgbClr val="FF0000"/>
                </a:solidFill>
              </a:rPr>
              <a:t>Parallel</a:t>
            </a:r>
            <a:r>
              <a:rPr lang="en-US" altLang="zh-CN" cap="small" dirty="0" smtClean="0"/>
              <a:t> </a:t>
            </a:r>
          </a:p>
          <a:p>
            <a:pPr lvl="1"/>
            <a:r>
              <a:rPr lang="en-US" altLang="zh-CN" dirty="0" smtClean="0"/>
              <a:t>Don’t be confused with </a:t>
            </a:r>
            <a:r>
              <a:rPr lang="en-US" altLang="zh-CN" b="1" cap="small" dirty="0" smtClean="0">
                <a:solidFill>
                  <a:srgbClr val="0070C0"/>
                </a:solidFill>
              </a:rPr>
              <a:t>Concurrency</a:t>
            </a:r>
            <a:r>
              <a:rPr lang="en-US" altLang="zh-CN" dirty="0" smtClean="0"/>
              <a:t>.</a:t>
            </a:r>
          </a:p>
          <a:p>
            <a:r>
              <a:rPr lang="en-US" altLang="zh-CN" dirty="0" smtClean="0"/>
              <a:t>Parallel means to do many things at same time!</a:t>
            </a:r>
          </a:p>
          <a:p>
            <a:pPr lvl="1"/>
            <a:r>
              <a:rPr lang="en-US" altLang="zh-CN" dirty="0" smtClean="0"/>
              <a:t>In computers, this always means a computer has many CPUs. This is the property of modern server computers</a:t>
            </a:r>
          </a:p>
          <a:p>
            <a:pPr lvl="1"/>
            <a:r>
              <a:rPr lang="en-US" altLang="zh-CN" dirty="0" smtClean="0"/>
              <a:t>This also means many children draw the long picture </a:t>
            </a:r>
            <a:r>
              <a:rPr lang="en-US" altLang="zh-CN" dirty="0" smtClean="0">
                <a:sym typeface="Wingdings" panose="05000000000000000000" pitchFamily="2" charset="2"/>
              </a:rPr>
              <a:t></a:t>
            </a:r>
            <a:endParaRPr lang="en-US" altLang="zh-CN" dirty="0" smtClean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Operating system Part I Introduction</a:t>
            </a:r>
            <a:endParaRPr lang="zh-CN" altLang="en-US"/>
          </a:p>
        </p:txBody>
      </p:sp>
      <p:sp>
        <p:nvSpPr>
          <p:cNvPr id="5" name="AutoShape 2" descr="http://imgs1.rybbaby.com/uploadfile/20130409/20130409183602_78230.jpg"/>
          <p:cNvSpPr>
            <a:spLocks noChangeAspect="1" noChangeArrowheads="1"/>
          </p:cNvSpPr>
          <p:nvPr/>
        </p:nvSpPr>
        <p:spPr bwMode="auto">
          <a:xfrm>
            <a:off x="155575" y="-2286000"/>
            <a:ext cx="57150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504"/>
          <a:stretch/>
        </p:blipFill>
        <p:spPr bwMode="auto">
          <a:xfrm>
            <a:off x="2771800" y="4581128"/>
            <a:ext cx="3672408" cy="22798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25429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285728"/>
            <a:ext cx="9144000" cy="654032"/>
          </a:xfrm>
        </p:spPr>
        <p:txBody>
          <a:bodyPr>
            <a:normAutofit fontScale="90000"/>
          </a:bodyPr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23528" y="1196752"/>
            <a:ext cx="8820472" cy="4785395"/>
          </a:xfrm>
        </p:spPr>
        <p:txBody>
          <a:bodyPr/>
          <a:lstStyle/>
          <a:p>
            <a:r>
              <a:rPr lang="en-US" altLang="zh-CN" dirty="0"/>
              <a:t>Execution </a:t>
            </a:r>
            <a:r>
              <a:rPr lang="en-US" altLang="zh-CN" dirty="0">
                <a:sym typeface="Wingdings" panose="05000000000000000000" pitchFamily="2" charset="2"/>
              </a:rPr>
              <a:t> “</a:t>
            </a:r>
            <a:r>
              <a:rPr lang="en-US" altLang="zh-CN" b="1" cap="small" dirty="0">
                <a:solidFill>
                  <a:srgbClr val="FF0000"/>
                </a:solidFill>
                <a:sym typeface="Wingdings" panose="05000000000000000000" pitchFamily="2" charset="2"/>
              </a:rPr>
              <a:t>1 CPU </a:t>
            </a:r>
            <a:r>
              <a:rPr lang="en-US" altLang="zh-CN" b="1" cap="small" dirty="0" err="1">
                <a:solidFill>
                  <a:srgbClr val="FF0000"/>
                </a:solidFill>
                <a:sym typeface="Wingdings" panose="05000000000000000000" pitchFamily="2" charset="2"/>
              </a:rPr>
              <a:t>v.s</a:t>
            </a:r>
            <a:r>
              <a:rPr lang="en-US" altLang="zh-CN" b="1" cap="small" dirty="0">
                <a:solidFill>
                  <a:srgbClr val="FF0000"/>
                </a:solidFill>
                <a:sym typeface="Wingdings" panose="05000000000000000000" pitchFamily="2" charset="2"/>
              </a:rPr>
              <a:t> many programs</a:t>
            </a:r>
            <a:r>
              <a:rPr lang="en-US" altLang="zh-CN" dirty="0">
                <a:sym typeface="Wingdings" panose="05000000000000000000" pitchFamily="2" charset="2"/>
              </a:rPr>
              <a:t>” </a:t>
            </a:r>
            <a:r>
              <a:rPr lang="en-US" altLang="zh-CN" b="1" dirty="0" smtClean="0">
                <a:solidFill>
                  <a:srgbClr val="FF0000"/>
                </a:solidFill>
                <a:sym typeface="Wingdings" panose="05000000000000000000" pitchFamily="2" charset="2"/>
              </a:rPr>
              <a:t>problem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Operating system Part I Introduction</a:t>
            </a:r>
            <a:endParaRPr lang="zh-CN" altLang="en-US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5015" y="3422929"/>
            <a:ext cx="1082799" cy="109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" name="同心圆 20"/>
          <p:cNvSpPr/>
          <p:nvPr/>
        </p:nvSpPr>
        <p:spPr>
          <a:xfrm>
            <a:off x="3861308" y="2844998"/>
            <a:ext cx="2324432" cy="2324432"/>
          </a:xfrm>
          <a:prstGeom prst="donut">
            <a:avLst>
              <a:gd name="adj" fmla="val 1306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2558736" y="1993789"/>
            <a:ext cx="5397640" cy="4171515"/>
            <a:chOff x="2092449" y="2353829"/>
            <a:chExt cx="5397640" cy="4171515"/>
          </a:xfrm>
        </p:grpSpPr>
        <p:pic>
          <p:nvPicPr>
            <p:cNvPr id="8" name="Picture 4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092449" y="3818308"/>
              <a:ext cx="1667037" cy="12502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" name="Picture 4" descr="http://img0.pconline.com.cn/pconline/1201/12/2649899_3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73471" y="2532692"/>
              <a:ext cx="1627964" cy="12502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0" name="Group 10"/>
            <p:cNvGrpSpPr/>
            <p:nvPr/>
          </p:nvGrpSpPr>
          <p:grpSpPr>
            <a:xfrm>
              <a:off x="3304567" y="2353829"/>
              <a:ext cx="1488322" cy="1250277"/>
              <a:chOff x="4214810" y="2214554"/>
              <a:chExt cx="4643470" cy="3900783"/>
            </a:xfrm>
          </p:grpSpPr>
          <p:pic>
            <p:nvPicPr>
              <p:cNvPr id="11" name="Picture 5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4214810" y="2214554"/>
                <a:ext cx="4643470" cy="390078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2" name="Picture 4" descr="C:\Users\mlinking\Pictures\20090728223116.jpg"/>
              <p:cNvPicPr>
                <a:picLocks noChangeAspect="1" noChangeArrowheads="1"/>
              </p:cNvPicPr>
              <p:nvPr/>
            </p:nvPicPr>
            <p:blipFill>
              <a:blip r:embed="rId7" cstate="print"/>
              <a:srcRect/>
              <a:stretch>
                <a:fillRect/>
              </a:stretch>
            </p:blipFill>
            <p:spPr bwMode="auto">
              <a:xfrm>
                <a:off x="4246487" y="3146991"/>
                <a:ext cx="4564699" cy="1867377"/>
              </a:xfrm>
              <a:prstGeom prst="rect">
                <a:avLst/>
              </a:prstGeom>
              <a:noFill/>
            </p:spPr>
          </p:pic>
        </p:grpSp>
        <p:pic>
          <p:nvPicPr>
            <p:cNvPr id="13" name="Picture 2" descr="C:\Users\mlinking\AppData\Local\Temp\SNAGHTML39b59d5.PNG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5423701" y="4010013"/>
              <a:ext cx="2066388" cy="1241447"/>
            </a:xfrm>
            <a:prstGeom prst="rect">
              <a:avLst/>
            </a:prstGeom>
            <a:noFill/>
          </p:spPr>
        </p:pic>
        <p:pic>
          <p:nvPicPr>
            <p:cNvPr id="22" name="Picture 2" descr="C:\Users\mlinking\AppData\Local\Temp\SNAGHTMLb2e7690.PN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48405" y="5263586"/>
              <a:ext cx="2125066" cy="12617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787509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3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03145"/>
            <a:ext cx="8686800" cy="5126055"/>
          </a:xfrm>
        </p:spPr>
        <p:txBody>
          <a:bodyPr/>
          <a:lstStyle/>
          <a:p>
            <a:r>
              <a:rPr lang="en-US" altLang="zh-CN" dirty="0"/>
              <a:t>Idea to overcome </a:t>
            </a:r>
            <a:r>
              <a:rPr lang="en-US" altLang="zh-CN" dirty="0" smtClean="0">
                <a:sym typeface="Wingdings" panose="05000000000000000000" pitchFamily="2" charset="2"/>
              </a:rPr>
              <a:t>“</a:t>
            </a:r>
            <a:r>
              <a:rPr lang="en-US" altLang="zh-CN" b="1" cap="small" dirty="0">
                <a:solidFill>
                  <a:srgbClr val="FF0000"/>
                </a:solidFill>
                <a:sym typeface="Wingdings" panose="05000000000000000000" pitchFamily="2" charset="2"/>
              </a:rPr>
              <a:t>1 CPU </a:t>
            </a:r>
            <a:r>
              <a:rPr lang="en-US" altLang="zh-CN" b="1" cap="small" dirty="0" err="1">
                <a:solidFill>
                  <a:srgbClr val="FF0000"/>
                </a:solidFill>
                <a:sym typeface="Wingdings" panose="05000000000000000000" pitchFamily="2" charset="2"/>
              </a:rPr>
              <a:t>v.s</a:t>
            </a:r>
            <a:r>
              <a:rPr lang="en-US" altLang="zh-CN" b="1" cap="small" dirty="0">
                <a:solidFill>
                  <a:srgbClr val="FF0000"/>
                </a:solidFill>
                <a:sym typeface="Wingdings" panose="05000000000000000000" pitchFamily="2" charset="2"/>
              </a:rPr>
              <a:t> many programs</a:t>
            </a:r>
            <a:r>
              <a:rPr lang="en-US" altLang="zh-CN" dirty="0">
                <a:sym typeface="Wingdings" panose="05000000000000000000" pitchFamily="2" charset="2"/>
              </a:rPr>
              <a:t>” </a:t>
            </a:r>
            <a:r>
              <a:rPr lang="en-US" altLang="zh-CN" b="1" dirty="0">
                <a:solidFill>
                  <a:srgbClr val="FF0000"/>
                </a:solidFill>
                <a:sym typeface="Wingdings" panose="05000000000000000000" pitchFamily="2" charset="2"/>
              </a:rPr>
              <a:t>problem</a:t>
            </a:r>
            <a:r>
              <a:rPr lang="en-US" altLang="zh-CN" dirty="0" smtClean="0"/>
              <a:t>? </a:t>
            </a:r>
            <a:endParaRPr lang="en-US" altLang="zh-CN" dirty="0"/>
          </a:p>
          <a:p>
            <a:r>
              <a:rPr lang="en-US" altLang="zh-CN" b="1" u="sng" cap="small" dirty="0">
                <a:solidFill>
                  <a:srgbClr val="0070C0"/>
                </a:solidFill>
              </a:rPr>
              <a:t>Multiplex</a:t>
            </a:r>
            <a:r>
              <a:rPr lang="en-US" altLang="zh-CN" dirty="0"/>
              <a:t>ing </a:t>
            </a:r>
            <a:r>
              <a:rPr lang="en-US" altLang="zh-CN" dirty="0" smtClean="0"/>
              <a:t>CPU!</a:t>
            </a:r>
            <a:endParaRPr lang="en-US" altLang="zh-CN" dirty="0"/>
          </a:p>
          <a:p>
            <a:pPr lvl="1"/>
            <a:r>
              <a:rPr lang="en-US" altLang="zh-CN" dirty="0" smtClean="0"/>
              <a:t>This means to switch CPU among those concurrent programs quickly</a:t>
            </a:r>
          </a:p>
          <a:p>
            <a:pPr lvl="1"/>
            <a:r>
              <a:rPr lang="en-US" altLang="zh-CN" dirty="0"/>
              <a:t>This is like you paint </a:t>
            </a:r>
            <a:r>
              <a:rPr lang="en-US" altLang="zh-CN" dirty="0" smtClean="0"/>
              <a:t>several pictures </a:t>
            </a:r>
            <a:r>
              <a:rPr lang="en-US" altLang="zh-CN" dirty="0"/>
              <a:t>on a small </a:t>
            </a:r>
            <a:r>
              <a:rPr lang="en-US" altLang="zh-CN" dirty="0" smtClean="0"/>
              <a:t>desktop, not one picture after another, but “one part of one picture after another part of other pictures”</a:t>
            </a:r>
          </a:p>
          <a:p>
            <a:pPr lvl="2"/>
            <a:r>
              <a:rPr lang="en-US" altLang="zh-CN" dirty="0" smtClean="0"/>
              <a:t>Of </a:t>
            </a:r>
            <a:r>
              <a:rPr lang="en-US" altLang="zh-CN" dirty="0"/>
              <a:t>course you should find other position to keep </a:t>
            </a:r>
            <a:r>
              <a:rPr lang="en-US" altLang="zh-CN" dirty="0" smtClean="0"/>
              <a:t>those pictures.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Operating system Part I Introduction</a:t>
            </a:r>
            <a:endParaRPr lang="zh-CN" altLang="en-US"/>
          </a:p>
        </p:txBody>
      </p:sp>
      <p:pic>
        <p:nvPicPr>
          <p:cNvPr id="5" name="Picture 8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81" t="29542" r="44859"/>
          <a:stretch/>
        </p:blipFill>
        <p:spPr bwMode="auto">
          <a:xfrm>
            <a:off x="971600" y="4869160"/>
            <a:ext cx="1705343" cy="18120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4712969"/>
            <a:ext cx="4870626" cy="9819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5775902"/>
            <a:ext cx="2808312" cy="1303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AutoShape 5" descr="http://t1.gstatic.com/images?q=tbn:ANd9GcRicJ8x_hSVDQTuXjDMJ2iZCWvMWKdOyr2_7Wu7_8Q8i7dMFmHpzg"/>
          <p:cNvSpPr>
            <a:spLocks noChangeAspect="1" noChangeArrowheads="1"/>
          </p:cNvSpPr>
          <p:nvPr/>
        </p:nvSpPr>
        <p:spPr bwMode="auto">
          <a:xfrm>
            <a:off x="155575" y="-2727325"/>
            <a:ext cx="5543550" cy="5695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4" y="5775168"/>
            <a:ext cx="1073120" cy="1082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7" name="Picture 7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2320" y="5775902"/>
            <a:ext cx="789973" cy="10820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26607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110672"/>
            <a:ext cx="9144000" cy="654032"/>
          </a:xfrm>
        </p:spPr>
        <p:txBody>
          <a:bodyPr>
            <a:normAutofit/>
          </a:bodyPr>
          <a:lstStyle/>
          <a:p>
            <a:r>
              <a:rPr lang="en-US" altLang="zh-CN" sz="3600" dirty="0" smtClean="0"/>
              <a:t>Concurrency also leads to other </a:t>
            </a:r>
            <a:r>
              <a:rPr lang="en-US" altLang="zh-CN" sz="3600" dirty="0"/>
              <a:t>considerations</a:t>
            </a:r>
            <a:endParaRPr lang="zh-CN" altLang="en-US" sz="36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Operating system Part I Introduction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7504" y="1196752"/>
            <a:ext cx="4032448" cy="4785395"/>
          </a:xfrm>
        </p:spPr>
        <p:txBody>
          <a:bodyPr>
            <a:normAutofit lnSpcReduction="10000"/>
          </a:bodyPr>
          <a:lstStyle/>
          <a:p>
            <a:r>
              <a:rPr lang="en-US" altLang="zh-CN" b="1" cap="small" dirty="0" smtClean="0">
                <a:solidFill>
                  <a:srgbClr val="FF0000"/>
                </a:solidFill>
              </a:rPr>
              <a:t>Problem</a:t>
            </a:r>
            <a:r>
              <a:rPr lang="en-US" altLang="zh-CN" dirty="0"/>
              <a:t> </a:t>
            </a:r>
            <a:r>
              <a:rPr lang="en-US" altLang="zh-CN" dirty="0" smtClean="0"/>
              <a:t>of </a:t>
            </a:r>
            <a:r>
              <a:rPr lang="en-US" altLang="zh-CN" b="1" cap="small" dirty="0" smtClean="0">
                <a:solidFill>
                  <a:srgbClr val="0070C0"/>
                </a:solidFill>
              </a:rPr>
              <a:t>Resource competition</a:t>
            </a:r>
          </a:p>
          <a:p>
            <a:pPr lvl="1"/>
            <a:r>
              <a:rPr lang="en-US" altLang="zh-CN" dirty="0" smtClean="0"/>
              <a:t>Each program needs some resources – memory, HDD, CPU, etc. </a:t>
            </a:r>
          </a:p>
          <a:p>
            <a:pPr lvl="1"/>
            <a:r>
              <a:rPr lang="en-US" altLang="zh-CN" dirty="0" smtClean="0"/>
              <a:t>There must be competition among programs when running them concurrently</a:t>
            </a:r>
          </a:p>
          <a:p>
            <a:pPr lvl="1"/>
            <a:endParaRPr lang="zh-CN" altLang="en-US" dirty="0"/>
          </a:p>
        </p:txBody>
      </p:sp>
      <p:pic>
        <p:nvPicPr>
          <p:cNvPr id="493571" name="Picture 3" descr="C:\Users\mlinking\Pictures\Deadlock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692696"/>
            <a:ext cx="3248867" cy="5646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052589" y="1508820"/>
            <a:ext cx="5172263" cy="46325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Cloud 10"/>
          <p:cNvSpPr/>
          <p:nvPr/>
        </p:nvSpPr>
        <p:spPr>
          <a:xfrm>
            <a:off x="4313110" y="828712"/>
            <a:ext cx="5888972" cy="2996382"/>
          </a:xfrm>
          <a:prstGeom prst="cloud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 smtClean="0"/>
              <a:t>Improper resource allocation may lead to </a:t>
            </a:r>
            <a:r>
              <a:rPr lang="en-US" altLang="zh-CN" sz="3600" b="1" dirty="0" smtClean="0"/>
              <a:t>DEADLOCK</a:t>
            </a:r>
            <a:endParaRPr lang="zh-CN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435168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935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935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935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9" presetClass="entr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Operating system Part I Introduction</a:t>
            </a:r>
            <a:endParaRPr lang="zh-CN" alt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580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080266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285728"/>
            <a:ext cx="9144000" cy="654032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Other considerations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Operating system Part I Introduction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7504" y="1196752"/>
            <a:ext cx="2952328" cy="4785395"/>
          </a:xfrm>
        </p:spPr>
        <p:txBody>
          <a:bodyPr>
            <a:normAutofit fontScale="92500"/>
          </a:bodyPr>
          <a:lstStyle/>
          <a:p>
            <a:r>
              <a:rPr lang="en-US" altLang="zh-CN" b="1" cap="small" dirty="0" smtClean="0">
                <a:solidFill>
                  <a:srgbClr val="FF0000"/>
                </a:solidFill>
              </a:rPr>
              <a:t>Problem</a:t>
            </a:r>
            <a:r>
              <a:rPr lang="en-US" altLang="zh-CN" dirty="0"/>
              <a:t> </a:t>
            </a:r>
            <a:r>
              <a:rPr lang="en-US" altLang="zh-CN" dirty="0" smtClean="0"/>
              <a:t>of Resource competition</a:t>
            </a:r>
          </a:p>
          <a:p>
            <a:pPr lvl="1"/>
            <a:r>
              <a:rPr lang="en-US" altLang="zh-CN" b="1" dirty="0" smtClean="0">
                <a:solidFill>
                  <a:srgbClr val="FF0000"/>
                </a:solidFill>
              </a:rPr>
              <a:t>Data inconsistency </a:t>
            </a:r>
            <a:r>
              <a:rPr lang="en-US" altLang="zh-CN" dirty="0" smtClean="0"/>
              <a:t>is another issue we should  consider carefully when competing. </a:t>
            </a:r>
            <a:endParaRPr lang="zh-CN" altLang="en-US" dirty="0"/>
          </a:p>
        </p:txBody>
      </p:sp>
      <p:pic>
        <p:nvPicPr>
          <p:cNvPr id="494594" name="Picture 2" descr="http://www.kamogatanishi-e.ed.jp/english/clipart/people/papa.g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336" y="2132856"/>
            <a:ext cx="1224136" cy="1224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4601" name="Picture 9" descr="C:\Users\mlinking\Pictures\son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896" y="2059120"/>
            <a:ext cx="1111002" cy="1371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860032" y="1367190"/>
            <a:ext cx="25635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>
                <a:solidFill>
                  <a:srgbClr val="0070C0"/>
                </a:solidFill>
              </a:rPr>
              <a:t>Depositing [</a:t>
            </a:r>
            <a:r>
              <a:rPr lang="zh-CN" altLang="en-US" b="1" dirty="0" smtClean="0">
                <a:solidFill>
                  <a:srgbClr val="0070C0"/>
                </a:solidFill>
              </a:rPr>
              <a:t>存款</a:t>
            </a:r>
            <a:r>
              <a:rPr lang="en-US" altLang="zh-CN" sz="2800" b="1" dirty="0" smtClean="0">
                <a:solidFill>
                  <a:srgbClr val="0070C0"/>
                </a:solidFill>
              </a:rPr>
              <a:t>]</a:t>
            </a:r>
            <a:endParaRPr lang="zh-CN" altLang="en-US" sz="2800" b="1" dirty="0">
              <a:solidFill>
                <a:srgbClr val="0070C0"/>
              </a:solidFill>
            </a:endParaRPr>
          </a:p>
        </p:txBody>
      </p:sp>
      <p:sp>
        <p:nvSpPr>
          <p:cNvPr id="7" name="折角形 6"/>
          <p:cNvSpPr/>
          <p:nvPr/>
        </p:nvSpPr>
        <p:spPr>
          <a:xfrm>
            <a:off x="5349705" y="3356992"/>
            <a:ext cx="1584176" cy="936104"/>
          </a:xfrm>
          <a:prstGeom prst="foldedCorner">
            <a:avLst>
              <a:gd name="adj" fmla="val 4549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十六角星 7"/>
          <p:cNvSpPr/>
          <p:nvPr/>
        </p:nvSpPr>
        <p:spPr>
          <a:xfrm>
            <a:off x="5428904" y="3320988"/>
            <a:ext cx="1425777" cy="1008112"/>
          </a:xfrm>
          <a:prstGeom prst="star16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 smtClean="0">
                <a:solidFill>
                  <a:schemeClr val="tx1"/>
                </a:solidFill>
              </a:rPr>
              <a:t>100</a:t>
            </a:r>
            <a:endParaRPr lang="zh-CN" altLang="en-US" sz="2000" b="1" dirty="0">
              <a:solidFill>
                <a:schemeClr val="tx1"/>
              </a:solidFill>
            </a:endParaRPr>
          </a:p>
        </p:txBody>
      </p:sp>
      <p:sp>
        <p:nvSpPr>
          <p:cNvPr id="17" name="十六角星 16"/>
          <p:cNvSpPr/>
          <p:nvPr/>
        </p:nvSpPr>
        <p:spPr>
          <a:xfrm>
            <a:off x="3478508" y="3397188"/>
            <a:ext cx="1425777" cy="1008112"/>
          </a:xfrm>
          <a:prstGeom prst="star16">
            <a:avLst/>
          </a:prstGeom>
          <a:solidFill>
            <a:srgbClr val="7030A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 smtClean="0">
                <a:solidFill>
                  <a:srgbClr val="FFFF00"/>
                </a:solidFill>
              </a:rPr>
              <a:t>100</a:t>
            </a:r>
            <a:endParaRPr lang="zh-CN" altLang="en-US" sz="2000" b="1" dirty="0">
              <a:solidFill>
                <a:srgbClr val="FFFF00"/>
              </a:solidFill>
            </a:endParaRPr>
          </a:p>
        </p:txBody>
      </p:sp>
      <p:sp>
        <p:nvSpPr>
          <p:cNvPr id="18" name="十六角星 17"/>
          <p:cNvSpPr/>
          <p:nvPr/>
        </p:nvSpPr>
        <p:spPr>
          <a:xfrm>
            <a:off x="7495515" y="3397188"/>
            <a:ext cx="1425777" cy="1008112"/>
          </a:xfrm>
          <a:prstGeom prst="star16">
            <a:avLst/>
          </a:prstGeom>
          <a:solidFill>
            <a:srgbClr val="00B05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 smtClean="0">
                <a:solidFill>
                  <a:schemeClr val="tx1"/>
                </a:solidFill>
              </a:rPr>
              <a:t>100</a:t>
            </a:r>
            <a:endParaRPr lang="zh-CN" altLang="en-US" sz="2000" b="1" dirty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191397" y="4296363"/>
            <a:ext cx="8114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/>
              <a:t>+ 50</a:t>
            </a:r>
            <a:endParaRPr lang="zh-CN" altLang="en-US" sz="2800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8172400" y="4296363"/>
            <a:ext cx="9941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/>
              <a:t>+ 100</a:t>
            </a:r>
            <a:endParaRPr lang="zh-CN" altLang="en-US" sz="2800" b="1" dirty="0"/>
          </a:p>
        </p:txBody>
      </p:sp>
      <p:sp>
        <p:nvSpPr>
          <p:cNvPr id="10" name="右箭头 9"/>
          <p:cNvSpPr/>
          <p:nvPr/>
        </p:nvSpPr>
        <p:spPr>
          <a:xfrm>
            <a:off x="7092280" y="3825044"/>
            <a:ext cx="403235" cy="3240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右箭头 21"/>
          <p:cNvSpPr/>
          <p:nvPr/>
        </p:nvSpPr>
        <p:spPr>
          <a:xfrm flipH="1">
            <a:off x="4860032" y="3797240"/>
            <a:ext cx="403235" cy="3240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十六角星 22"/>
          <p:cNvSpPr/>
          <p:nvPr/>
        </p:nvSpPr>
        <p:spPr>
          <a:xfrm>
            <a:off x="3476890" y="4797152"/>
            <a:ext cx="1425777" cy="1008112"/>
          </a:xfrm>
          <a:prstGeom prst="star16">
            <a:avLst/>
          </a:prstGeom>
          <a:solidFill>
            <a:srgbClr val="7030A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 smtClean="0">
                <a:solidFill>
                  <a:srgbClr val="FFFF00"/>
                </a:solidFill>
              </a:rPr>
              <a:t>150</a:t>
            </a:r>
            <a:endParaRPr lang="zh-CN" altLang="en-US" sz="2000" b="1" dirty="0">
              <a:solidFill>
                <a:srgbClr val="FFFF00"/>
              </a:solidFill>
            </a:endParaRPr>
          </a:p>
        </p:txBody>
      </p:sp>
      <p:sp>
        <p:nvSpPr>
          <p:cNvPr id="24" name="十六角星 23"/>
          <p:cNvSpPr/>
          <p:nvPr/>
        </p:nvSpPr>
        <p:spPr>
          <a:xfrm>
            <a:off x="7493897" y="4797152"/>
            <a:ext cx="1425777" cy="1008112"/>
          </a:xfrm>
          <a:prstGeom prst="star16">
            <a:avLst/>
          </a:prstGeom>
          <a:solidFill>
            <a:srgbClr val="00B05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tx1"/>
                </a:solidFill>
              </a:rPr>
              <a:t>2</a:t>
            </a:r>
            <a:r>
              <a:rPr lang="en-US" altLang="zh-CN" sz="2400" b="1" dirty="0" smtClean="0">
                <a:solidFill>
                  <a:schemeClr val="tx1"/>
                </a:solidFill>
              </a:rPr>
              <a:t>00</a:t>
            </a:r>
            <a:endParaRPr lang="zh-CN" altLang="en-US" sz="2000" b="1" dirty="0">
              <a:solidFill>
                <a:schemeClr val="tx1"/>
              </a:solidFill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5002838" y="1890410"/>
            <a:ext cx="2291059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loud 10" hidden="1"/>
          <p:cNvSpPr/>
          <p:nvPr/>
        </p:nvSpPr>
        <p:spPr>
          <a:xfrm>
            <a:off x="4288557" y="188640"/>
            <a:ext cx="5888972" cy="3368671"/>
          </a:xfrm>
          <a:prstGeom prst="cloud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 smtClean="0"/>
              <a:t>Of course you don’t want this happen when you deposit your money - </a:t>
            </a:r>
            <a:r>
              <a:rPr lang="en-US" altLang="zh-CN" sz="3600" b="1" dirty="0" smtClean="0"/>
              <a:t>Synchronization</a:t>
            </a:r>
            <a:endParaRPr lang="zh-CN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3338766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32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120000">
                                      <p:cBhvr>
                                        <p:cTn id="3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7" presetID="32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120000">
                                      <p:cBhvr>
                                        <p:cTn id="3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3107 0.0437 L 0.2033 -0.03723 L 0.20989 -0.21179 " pathEditMode="relative" ptsTypes="AAAA">
                                      <p:cBhvr>
                                        <p:cTn id="56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2466 0.06104 L -0.23611 -0.04162 L -0.23125 -0.21411 " pathEditMode="relative" ptsTypes="AAAA">
                                      <p:cBhvr>
                                        <p:cTn id="60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39" presetClass="entr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9" grpId="0"/>
      <p:bldP spid="9" grpId="1"/>
      <p:bldP spid="20" grpId="0"/>
      <p:bldP spid="20" grpId="1"/>
      <p:bldP spid="10" grpId="0" animBg="1"/>
      <p:bldP spid="22" grpId="0" animBg="1"/>
      <p:bldP spid="23" grpId="0" animBg="1"/>
      <p:bldP spid="23" grpId="1" animBg="1"/>
      <p:bldP spid="24" grpId="0" animBg="1"/>
      <p:bldP spid="24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000108"/>
            <a:ext cx="8686800" cy="5525236"/>
          </a:xfrm>
        </p:spPr>
        <p:txBody>
          <a:bodyPr>
            <a:normAutofit/>
          </a:bodyPr>
          <a:lstStyle/>
          <a:p>
            <a:r>
              <a:rPr lang="en-US" altLang="zh-CN" dirty="0"/>
              <a:t>Idea to overcome </a:t>
            </a:r>
            <a:r>
              <a:rPr lang="en-US" altLang="zh-CN" dirty="0" smtClean="0">
                <a:sym typeface="Wingdings" panose="05000000000000000000" pitchFamily="2" charset="2"/>
              </a:rPr>
              <a:t>“</a:t>
            </a:r>
            <a:r>
              <a:rPr lang="en-US" altLang="zh-CN" b="1" cap="small" dirty="0" smtClean="0">
                <a:solidFill>
                  <a:srgbClr val="FF0000"/>
                </a:solidFill>
                <a:sym typeface="Wingdings" panose="05000000000000000000" pitchFamily="2" charset="2"/>
              </a:rPr>
              <a:t>Resource competition (data inconsistency and deadlock)</a:t>
            </a:r>
            <a:r>
              <a:rPr lang="en-US" altLang="zh-CN" dirty="0" smtClean="0">
                <a:sym typeface="Wingdings" panose="05000000000000000000" pitchFamily="2" charset="2"/>
              </a:rPr>
              <a:t>” </a:t>
            </a:r>
            <a:r>
              <a:rPr lang="en-US" altLang="zh-CN" b="1" dirty="0">
                <a:solidFill>
                  <a:srgbClr val="FF0000"/>
                </a:solidFill>
                <a:sym typeface="Wingdings" panose="05000000000000000000" pitchFamily="2" charset="2"/>
              </a:rPr>
              <a:t>problem</a:t>
            </a:r>
            <a:r>
              <a:rPr lang="en-US" altLang="zh-CN" dirty="0"/>
              <a:t>? </a:t>
            </a:r>
            <a:endParaRPr lang="en-US" altLang="zh-CN" dirty="0" smtClean="0"/>
          </a:p>
          <a:p>
            <a:r>
              <a:rPr lang="en-US" altLang="zh-CN" b="1" u="sng" cap="small" dirty="0" smtClean="0">
                <a:solidFill>
                  <a:srgbClr val="0070C0"/>
                </a:solidFill>
              </a:rPr>
              <a:t>Synchroniz</a:t>
            </a:r>
            <a:r>
              <a:rPr lang="en-US" altLang="zh-CN" dirty="0" smtClean="0"/>
              <a:t>ing the execution of the related programs</a:t>
            </a:r>
          </a:p>
          <a:p>
            <a:pPr lvl="1"/>
            <a:r>
              <a:rPr lang="en-US" altLang="zh-CN" dirty="0" smtClean="0"/>
              <a:t>One resource: </a:t>
            </a:r>
          </a:p>
          <a:p>
            <a:pPr lvl="2"/>
            <a:r>
              <a:rPr lang="en-US" altLang="zh-CN" dirty="0" smtClean="0"/>
              <a:t>The related programs should access the </a:t>
            </a:r>
            <a:r>
              <a:rPr lang="en-US" altLang="zh-CN" dirty="0"/>
              <a:t>resource </a:t>
            </a:r>
            <a:r>
              <a:rPr lang="en-US" altLang="zh-CN" b="1" dirty="0"/>
              <a:t>mutually </a:t>
            </a:r>
            <a:r>
              <a:rPr lang="en-US" altLang="zh-CN" b="1" dirty="0" smtClean="0"/>
              <a:t>exclusively</a:t>
            </a:r>
            <a:r>
              <a:rPr lang="en-US" altLang="zh-CN" dirty="0" smtClean="0"/>
              <a:t>.</a:t>
            </a:r>
          </a:p>
          <a:p>
            <a:pPr lvl="1"/>
            <a:r>
              <a:rPr lang="en-US" altLang="zh-CN" dirty="0" smtClean="0"/>
              <a:t>More than one resources:  </a:t>
            </a:r>
          </a:p>
          <a:p>
            <a:pPr lvl="2"/>
            <a:r>
              <a:rPr lang="en-US" altLang="zh-CN" dirty="0" smtClean="0"/>
              <a:t>?? Complicated, and touch later </a:t>
            </a:r>
            <a:r>
              <a:rPr lang="en-US" altLang="zh-CN" dirty="0" smtClean="0">
                <a:sym typeface="Wingdings" panose="05000000000000000000" pitchFamily="2" charset="2"/>
              </a:rPr>
              <a:t></a:t>
            </a:r>
          </a:p>
          <a:p>
            <a:pPr lvl="2"/>
            <a:r>
              <a:rPr lang="en-US" altLang="zh-CN" dirty="0" smtClean="0">
                <a:sym typeface="Wingdings" panose="05000000000000000000" pitchFamily="2" charset="2"/>
              </a:rPr>
              <a:t>Could you infer some methods from </a:t>
            </a:r>
            <a:br>
              <a:rPr lang="en-US" altLang="zh-CN" dirty="0" smtClean="0">
                <a:sym typeface="Wingdings" panose="05000000000000000000" pitchFamily="2" charset="2"/>
              </a:rPr>
            </a:br>
            <a:r>
              <a:rPr lang="en-US" altLang="zh-CN" dirty="0" smtClean="0">
                <a:sym typeface="Wingdings" panose="05000000000000000000" pitchFamily="2" charset="2"/>
              </a:rPr>
              <a:t>your own traffic experience? 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Operating system Part I Introduction</a:t>
            </a:r>
            <a:endParaRPr lang="zh-CN" alt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10800000" flipV="1">
            <a:off x="6232420" y="4225146"/>
            <a:ext cx="2688299" cy="20162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Cloud 10"/>
          <p:cNvSpPr/>
          <p:nvPr/>
        </p:nvSpPr>
        <p:spPr>
          <a:xfrm>
            <a:off x="1046603" y="1484784"/>
            <a:ext cx="8121220" cy="2852366"/>
          </a:xfrm>
          <a:prstGeom prst="cloud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 smtClean="0"/>
              <a:t>Hint is that you should conclude the conditions causing this kind of situation, as you cope with the real life problems , such as the light could not be turned on, etc.</a:t>
            </a: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118710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9" presetClass="entr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000108"/>
            <a:ext cx="8686800" cy="5857892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By “</a:t>
            </a:r>
            <a:r>
              <a:rPr lang="en-US" altLang="zh-CN" b="1" dirty="0"/>
              <a:t>mutually exclusively</a:t>
            </a:r>
            <a:r>
              <a:rPr lang="en-US" altLang="zh-CN" dirty="0" smtClean="0"/>
              <a:t>”, it’s like you and other persons share </a:t>
            </a:r>
            <a:r>
              <a:rPr lang="en-US" altLang="zh-CN" dirty="0"/>
              <a:t>one washing machine, WC, </a:t>
            </a:r>
            <a:r>
              <a:rPr lang="en-US" altLang="zh-CN" dirty="0" smtClean="0"/>
              <a:t>coffer, etc.</a:t>
            </a:r>
          </a:p>
          <a:p>
            <a:pPr lvl="1"/>
            <a:r>
              <a:rPr lang="en-US" altLang="zh-CN" dirty="0" smtClean="0"/>
              <a:t>No others could use this resource when you are using it.</a:t>
            </a:r>
          </a:p>
          <a:p>
            <a:r>
              <a:rPr lang="en-US" altLang="zh-CN" dirty="0" smtClean="0"/>
              <a:t>Could you infer the key for this? </a:t>
            </a:r>
          </a:p>
          <a:p>
            <a:pPr lvl="1"/>
            <a:r>
              <a:rPr lang="en-US" altLang="zh-CN" dirty="0" smtClean="0"/>
              <a:t>The </a:t>
            </a:r>
            <a:r>
              <a:rPr lang="en-US" altLang="zh-CN" b="1" u="sng" dirty="0" smtClean="0"/>
              <a:t>lock</a:t>
            </a:r>
            <a:r>
              <a:rPr lang="en-US" altLang="zh-CN" dirty="0" smtClean="0"/>
              <a:t> (password)!</a:t>
            </a:r>
          </a:p>
          <a:p>
            <a:pPr lvl="1"/>
            <a:r>
              <a:rPr lang="en-US" altLang="zh-CN" dirty="0" smtClean="0"/>
              <a:t>and the rules to use it</a:t>
            </a:r>
          </a:p>
          <a:p>
            <a:pPr lvl="2"/>
            <a:r>
              <a:rPr lang="en-US" altLang="zh-CN" b="1" dirty="0" smtClean="0"/>
              <a:t>Apply for </a:t>
            </a:r>
            <a:r>
              <a:rPr lang="en-US" altLang="zh-CN" dirty="0" smtClean="0"/>
              <a:t>the lock </a:t>
            </a:r>
            <a:r>
              <a:rPr lang="en-US" altLang="zh-CN" b="1" dirty="0" smtClean="0"/>
              <a:t>first</a:t>
            </a:r>
            <a:r>
              <a:rPr lang="en-US" altLang="zh-CN" dirty="0" smtClean="0"/>
              <a:t>. You can use the </a:t>
            </a:r>
            <a:br>
              <a:rPr lang="en-US" altLang="zh-CN" dirty="0" smtClean="0"/>
            </a:br>
            <a:r>
              <a:rPr lang="en-US" altLang="zh-CN" dirty="0" smtClean="0"/>
              <a:t>resource only if you succeed.</a:t>
            </a:r>
          </a:p>
          <a:p>
            <a:pPr lvl="2"/>
            <a:r>
              <a:rPr lang="en-US" altLang="zh-CN" dirty="0" smtClean="0"/>
              <a:t>You should </a:t>
            </a:r>
            <a:r>
              <a:rPr lang="en-US" altLang="zh-CN" b="1" dirty="0" smtClean="0"/>
              <a:t>release</a:t>
            </a:r>
            <a:r>
              <a:rPr lang="en-US" altLang="zh-CN" dirty="0" smtClean="0"/>
              <a:t> the lock </a:t>
            </a:r>
            <a:r>
              <a:rPr lang="en-US" altLang="zh-CN" b="1" dirty="0" smtClean="0"/>
              <a:t>after</a:t>
            </a:r>
            <a:r>
              <a:rPr lang="en-US" altLang="zh-CN" dirty="0" smtClean="0"/>
              <a:t> you</a:t>
            </a:r>
            <a:br>
              <a:rPr lang="en-US" altLang="zh-CN" dirty="0" smtClean="0"/>
            </a:br>
            <a:r>
              <a:rPr lang="en-US" altLang="zh-CN" dirty="0" smtClean="0"/>
              <a:t>finish to use the resource.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Operating system Part I Introduction</a:t>
            </a:r>
            <a:endParaRPr lang="zh-CN" altLang="en-US"/>
          </a:p>
        </p:txBody>
      </p:sp>
      <p:pic>
        <p:nvPicPr>
          <p:cNvPr id="5" name="Picture 2" descr="C:\Users\mlinking\Pictures\lock-key.g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6968706" y="4662003"/>
            <a:ext cx="1508238" cy="1565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/>
          <p:cNvSpPr/>
          <p:nvPr/>
        </p:nvSpPr>
        <p:spPr>
          <a:xfrm>
            <a:off x="5929978" y="1988840"/>
            <a:ext cx="32140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coffer [ˈ</a:t>
            </a:r>
            <a:r>
              <a:rPr lang="en-US" altLang="zh-CN" dirty="0" err="1"/>
              <a:t>kɔfə</a:t>
            </a:r>
            <a:r>
              <a:rPr lang="en-US" altLang="zh-CN" dirty="0"/>
              <a:t>] n. </a:t>
            </a:r>
            <a:r>
              <a:rPr lang="zh-CN" altLang="en-US" dirty="0"/>
              <a:t>保险柜</a:t>
            </a:r>
            <a:r>
              <a:rPr lang="en-US" altLang="zh-CN" dirty="0"/>
              <a:t>, </a:t>
            </a:r>
            <a:r>
              <a:rPr lang="zh-CN" altLang="en-US" dirty="0"/>
              <a:t>保险箱 </a:t>
            </a:r>
          </a:p>
        </p:txBody>
      </p:sp>
    </p:spTree>
    <p:extLst>
      <p:ext uri="{BB962C8B-B14F-4D97-AF65-F5344CB8AC3E}">
        <p14:creationId xmlns:p14="http://schemas.microsoft.com/office/powerpoint/2010/main" val="3994897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285728"/>
            <a:ext cx="2411760" cy="654032"/>
          </a:xfrm>
          <a:solidFill>
            <a:srgbClr val="00FF00"/>
          </a:solidFill>
        </p:spPr>
        <p:txBody>
          <a:bodyPr>
            <a:normAutofit fontScale="90000"/>
          </a:bodyPr>
          <a:lstStyle/>
          <a:p>
            <a:r>
              <a:rPr lang="en-US" altLang="zh-CN" b="1" cap="small" dirty="0" smtClean="0"/>
              <a:t>Security</a:t>
            </a:r>
            <a:r>
              <a:rPr lang="en-US" altLang="zh-CN" dirty="0" smtClean="0"/>
              <a:t>? 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Operating system Part I Introduction</a:t>
            </a:r>
            <a:endParaRPr lang="zh-CN" altLang="en-US"/>
          </a:p>
        </p:txBody>
      </p:sp>
      <p:pic>
        <p:nvPicPr>
          <p:cNvPr id="5" name="Picture 1" descr="C:\Users\mlinking\Pictures\Theft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1623299"/>
            <a:ext cx="2304256" cy="1652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utoShape 2" descr="data:image/jpeg;base64,/9j/4AAQSkZJRgABAQAAAQABAAD/2wCEAAkGBhIPEBUUEBQVDxEQFRIQFBAQEBAQFRQQFBUVFBQQFBQXHCYeFxkkGRUVHy8gIycpLCwsFR4xNTAqNSYrLCkBCQoKDgwOGg8PGikkHCQqLSwpLCkwLCwpLCwsLCwpLCwpLCwpLCopLCkpKSwsLCwsKSkpKSksLCwsLCkpKSksLP/AABEIAOEA4QMBIgACEQEDEQH/xAAcAAEAAgMBAQEAAAAAAAAAAAAABQYDBAcCAQj/xABHEAABAwIDAgsEBQkHBQAAAAABAAIDBBEFEiEGMQcTQVFhcYGRobHBIjJy0RRCUmKCIzNDY3OSosLhJDRTg7LS8BUWJZPD/8QAGgEBAAMBAQEAAAAAAAAAAAAAAAECBAMFBv/EAC0RAAIBAwIEBAYDAQAAAAAAAAABAgMEESExBRITQTJCcYEUIjNRYZElocEV/9oADAMBAAIRAxEAPwDuKIiAIiIAiIgCIiAIvl19QBERAEREAREugCIiAIiIAiIgCIiAIiIAiIgCIiAIiIAiIgNXEMSip2Z5niNg0u47zzAbyegKpV3CjC3SGJ8v3nERj1PkoDaasfWTuDzZsbnMY0bmgEi/WbarRg2Rnk/NBr+i+U+OnipwCUqOE2qd7jIo+xzz3k28FHy7cV7/ANNl+CONvjlv4rFLsnVs96B/4QH/AOklYDhUrfeje3rY4eiEHt20FY7fUS9khb5LGaypdvmmPXNIfVZY6Q8ot1rep6IqQRgZMd75D1yP+a9Cjl+0/wDfd81ZafD1IQ4cEJKa2jmG57x+N/zWRoqW7pZR1SyD1V2/6e1a89E0coHXYICrNxKsbunm7ZHO81sRbV1zP0xd8TI3eYuturETd8jB1vYPVQtXilM3fMw/Cc3khBO0/CHVN99kcg+FzD3g28FN4dwjQvIEzHQE/W99vaRqO5cuqtpoG+7mf1NsPFQ1XtQ92jGiPpJzH5BQD9LRyBwBaQ4EAgg3BB3EFely/gWxmaQSwPJdFGGyR5t7S5xDmj7vLbnuuoKCQiIgCIiAIiIAiIgCIiAIiIAiIgOQ41dlVNY2tLJu+IrNRbW1EHulrhzPYD4ixXzallqyb4ye8A+qhpFYgtMPCjIDaSFjulj3M8wVJQcJkbt8Lx1SNPoFzZ/vLZpyoB0obZRyizYnXPOWKPqMJnn1jj0+OMeqhMKOoXQ8G/NoChVGy9byMPZNH/uULJhtWX5LPzc3Gj/cuwTKlu/vZQFUl2UrrXINumdp9VAVlE9gJdazXFl817uG8DnXWsdqCyA5feNmN+JxsPn2LmlZlmlyjWGn9nTe919R1k315gpBBsoJJGlzGEtH1g1aDhv5CNLWVrlxqaMgtIa0fogAG5fsqu4lK18jnNFg4k26VAIyc2G/yWCF1yt+PC5Z9I2k9NtFm/6FxfvvFxyDVSDpvAq325z9yMfxOXVV+bcM2ino830aZ0Wawdlaw3te28HnKmaThcxCI+09k45pYQP4mZSoJO8oue7NcMdLUuDKkfRJDoHF2eIn49C3tFuldBa4EXGoOoI1uOdQD6iIgCIiAIiIAiIgCIiAIiICi7e4CGh1S02HsiRp7Gh48LqjPOi6Lt9i4bEacDM+UBx+60OuO0keC5Q6Qxk7x0A2+Y8F6VpZfEwfLLEl2MFzd9CSUo5T7mWTetiBaTsUbygH42EfxMPoskeIs5APwyjyeAUnw2vHsI39GXfBZ8LOoXRcF/NrjsG0HFnS/a0O8WqdoeE18YtaIj7zZW+S4ysq68jOyuqL8yOnzKlSf3sqPfwqO+xCf8yQeir9Tt2eNzhkYceeRzh4C65/C1l5WX69N+ZFh4QcT4qOIDeS537rbDxcqvhlNlhBO8+0fidr4Nt3lRu0O1Dq17eMyNDAWjJntY631uV5/wC4nZcrQCBzMcVZWtZrSLIdemnrJGWsbvUvgWxDXh1TVO4ikbZ2Z2hdpqGg7zfT57l72EwZ2ITF0oywQ2c82y3PI2//ADlW7tXWPxSobS03s00Olxo2w0Lz0cgXCcHB8stzrGSksoh8S2iNU7iMOi4qBulwNXfee7eSsbNmY4xmqpNea6l3mOlaYqbK0MF5J3mzWjdmcd+/QAak6AFV6p2ghju5reOk5JagBxvzsi1awdeY9StGnKSytispqOj3N+M0o9yJ0luUCw8VkbDSyaGNzeluV9uwFdC4N9oW4hSXcxrJYSI35GhrXaAh4A3XG8c4Kl8X2XhqWm4yO5HgB1jz2PpZcG5HVYOMYlsO2RpfTkPA3gaEdY3rf4P9vZcOlbS1hLqVxyte7fCT/Jzjk3jpnKZklFU8TVjLvLJWG4dGN8jCd9vrMOo6Qvu3mxQkiMsYGYAF2XcQd0jejySM1LTuHHB1NrgdRqDrccy+qhcEm0TqildBKby0hDLneYT7h7LEdgV9ViAiIgCIiAIiIAiIgCIiA57t8A2qaTuMbfBz1jwfBqOr0lLSebNkf2cpWxwjM/KxnnYR3O/qqW9XjJxeYvBWUVLRlqxPggjf+Zmcz7sjQ4d7beSr9RwR1jPcMco6H5T3OAWtFjtRAfyU0jBzB5t3HRS9Jt9WDe9r/ijZ5iy2w4jcQ82fUyysqMu2PQhTsRXxb6dzgOVhY7yK2KaQxaSwSA9LAVaafbWok0Ij15ch+a3GYHJUjNxjG9HFuP8AMtL4vWksSSMNXg1Cru2VB1fCd8Z7Yf6KKlmjEubJcc3F281d6jYB5/Sx/wDrf81W59lH8dxedl+fK63cojxSUdoo4Q4DRhtKRVcWBknzsblZ7GhLW7t+l1s1VXm3Nt1ub6XWbajCnUMjWFwkLmZ7tBaB7WW2qyQYOGsZK5+9oky5bfhvdTHi1VPRI1f8qlhLL02LtRu4igZTw/nZwXSuH1W218PVYK2D6DTtijA+k1Vi47srT7rSeQW1J61K7BUXGxOmfrnIYL8jRq75Kj7cY2XvqJL6uIpmdAffOR/ltLf8xeTKTlJt9z1YxUVhFV2hxwSHi4nWhjJIO4yybjO7r5ByNsOe8LCC87+0rDONFs0A1CZeME4R3DgYpwymmt/it15zkHzXRFROCJlqWXpl/kar2qEla2+wY1FG9zNJ6b+0Qu5Q+MXLepzQRblutLY7FmVVKAdWgCwOv5GQD2Pwk2/CFcJG3BB3EEHqO9cf4Ki76TkOjWMl0vvF2lt+9UcfmUkTnTBsbMwmhx0xbmztliPTYcY0/wAPiutLmuPQ2x2lI3l7Cf3HXXSldkBERAEREAREQBERAEREBUuEDDHyRskYMwizBwGpDTY5uoW8Vzt67DjmJtpoS92v1Wt+047h/wA5lxWaoLHEHUcl9COi61W9tOunybrsZ61xCi1z7MxVK9wLzPry2vuzaA9R3HvXqFpH9NfJc50Zw8SZeNWE/CyZw46hdEwA+wuc4e4XC6Js8bsXJnQknqk1X99V3eFR8SOWsJ6LoSVPhVH9pi/ZD/WVjrHWoo/2bfJa23ONNqJWOivZrMpJH1s11ptxoyw5LW4uMa85Gicy0GGdg2SszC4yP8KR/bquJbSTXDRzySntDYx6rtOzcQOFRkjXiHnl6VxbaQZmNPKJJbWvzRpr2GncrlRu7VvYNSulka1jS9ziAABc6my12ZCfaDnfdvl7yrLhdUKdnG+yxzNYo2jTjBuc6+ryOm61wtZtOUtEZp3EYvC1Z3DYnAHUNKGSfnHkyPANwHEAZQeWwA8VYFCbIbQivpGT2yuddr2jcJGmzrdB39qmgVjNJ4ndZrjzAnuC5JwROz1D3fqj/wDMei6pir8sEp5o5D3NK5fwNRWLz+pb45PkVPbJGdcExiIzY/Tj7IJ7onFdDXPWDNtCPuMkPdGB6roSgkIiIAiIgCIiAIiIAiIgKxt+3+zsPNIPFrvkqdHsl9MHsENdyOOrT1q7bdsvSdT2HzHque0OLzUzrxPLecb2nrBXalVnSlzQeGc6lONRcsllEXjGx1bSXPFuLftxXe09eX1AUA2re3RzRpy5ch72WXVaThOLfz8V+d0Trfwu+a3ztDhVX+day5/xoLH94A+a9WHFpP6sUzzZcNj5Hg5JFVuducR25h4hS1BBUO9x7e3O3yKvVXsvhEjSYy1p/Vzub4ElVqqwWOI/kZpGj9ow+i0O/tJx1hh+hlqWV4vpzRgMdcNzx2TzhQuOVNS0HO7cLk8bI7S9uVSU00rd0rj18Wf5VGYiXS3D3Egi25g06wFy+ItHul+ilGhxFP55LBX2T5ja+7U6W071uYeQS+19GHzAX1tAxuuvNcle4C1ufKACWEb+lp9Fiq1qTWIJfo9WlSqp5kzsmzcv/jGj9RJbxXFsZkIItyPm8ol2XZhpOFtcdwgkt3FcVxeN732Ywvs5505L5d/csEK3RkpGyVPqRcTQqiAQ7lI3LEyR8rgN53AcgHoFvT4FUSBtgG6a3cBzdZW5huAPiILnN6m3PmApq3ylpKQp2vLqkdl4LqbisPa3f+UkJPOdLq4grlmCbZupYBG2JrrFzsznke8b7gPVZ5OEip+qyJvW17v5lid1TXc0KhMvm0kuWjqHfZgnPdG5Ufgohy8Z+yg/iaHKHxjbuqlhkZI5vFyNMbw2NurH+yRfeNCs+yO0sdHUP402ilbG3MBmDS0Nymw5N40VVcRlJY2LdJxTyTeEDNj8x+xFJ5sC6BdcMq9rXx4jNLSuHt3s61w5ma9rOG46dyv+zXCVDPZlTanlOma/5Nx+I+71HvXfrR5sZOXTljJdUXwG6+rqUCIiAIiIAiIgCIvl0BE7VUjpaWRrRdws8AcuUgkDsuuTSrtNXUiNjnu3MaXHqAuuN41W5pXPyhoeS4hosGk+i7UaM6rcYb7nKrVjSWZbEbU7ljgWScrDAqyi4vDReMlJZRM0J1V82eja4e01rtOVoPmqDQnVX3ZtyoSSkuGwnfFGf8tnyVF2zoI2wuLWMa60nusaD0bguhyKj7eOa6nc4NNxnadOXLvUElDw7Z8PjD3PNj9RvIem/L2LYh2cgaS1t2Pla5okc4kXGoaeQXK+YVLZjT0AEc6teE0pztIygPaC0SNfucNxsd68SrcSpyy2b4wjJYRtYZtVDT0HEPd7ccb47ZXHMTfUHdy8q51RzHM+2tzfd1roM2zYlOZxZy68Q53iXrxJsVGLXlcbjNZkLRoetxVJ38ZrEiIwUXoykyVLl4Erirs7ZSEDV0p5LHI3yCxybPQt3Bx63u9LLO7uH2NUabZVA51l4L+nxVkkw+IbmN7RfzWB7ANwA6gAiuE9kT0/yQDmOO4E9hW5WOEn1NL6Z8osL3tYXstqRYHq/UbI5EiOFDYk6NvyNb6o+mFufr18Ny23LGG3cBzkDvK6KTZRpI71h7MsUY5mMHc0BbK8sbYW5tF6XvLY8oIiKQEREARF8KA+ErwXL64rBI9AauOG9NKOeN3kudMwH6W2zTZ3IenmKvuKy/k3jna4eBXO6TE5KaTPEbHlBFweghdKdSVOXNF4aKThGceWS0IPGcFqqI2lYQ3kJGZh+F3ysVFR4oAbEFp6LOHcbEd665RcIUEgy1TOLvoTbjIz1jeB2FeZ9jsLrtYcgJ5aeQD+DUDuXrx4lCppXh7o8x2Eoa0pHM4MZI92zu8easGF7cyQ/os34X/y3W5inBa2LWKf8Mkfq0+ih20M9Mf0cluZzm+i7/x819n7o4Td/T8Kz+ixHhO+1DbtkHm1V7aDbds8T2Bli9x1zE7xb7PSsrto3D3ou6T5hRmM4uJoiwR5S76xc3es7o2j2f8AZyp3d/zYlSePYy7P0RewPJs0C1zYbuYK3Ya6zofaz+wzTm0HMq3h1c2OkijaAXhlnG2g1PeVa8HjAERAAPFM1t0L4DiU/mf2y8H2ltDEPy1qSURdxRIPs3II5etZHtJeAw29gWO/RbsUYtawtzW0R0QG4Ddbdycy8hzGNSMlaQPaOY89rKMqipapURVKI6s3x8JGTlaMq3p1oyrbAqzVkWB6zvWB60xObMLlkw9maeIc8sQ73tXhy29nmZqynHPLH4OBWinrJHKex3EFeliY5ZAvfPJPqIiAIiIAvhX1fCgMb1rSLbcFgkYgIXE23aVzmrbZxXUqmC4VCxTCiScu8XUgrM61YXWOmh51u1MRaSCCCOQ+a0Y96kgnKPEpd3GPI5i9xCsGHYeyf382vKHEKq0hVuwJ+oQG3UbCU5+tKPxMP8qg9pNi4qeB0jHvcW/VdkseuwBV7lf7I7FD7ai9G/p/qqsk5nh78zGndfm61fMJdpF+yZ5KiYPASxotry95V4wvQRfs2r5W/wD9PYo7exaIjokh0XmE6JIV5Jz7kfUlRFSVLVJURVLpA2rYjZ1pSrcnWlItsCrNZ6wPWd6wOWiJyZicpLZJl6+DoeT+61zvRRrlMbEtvXR9AkP8BHqtVFfOvU41PCzrsblnC1YStlq908s9oiIAiIgCIiA+ELG5qyr4QgNV8ar1XTWcSOcq0OaoysptT06oCsVuHRzCzgAenTuKr9ZsqWn2bO+Ia/vD1V0npFouhc3cSOjk7kBSH0ckR1YewgrdodpBCfajfpzWVjmhLt4B7LLQlwMO6FIMjuEKnIALZW2/Vg+RWntHt1TVFO6NglzO3ZorDvusVRs2ejx+Siq7A3R6kC3WoBlwd7IaSM6GR2bQb9HuAJ6LBWPDXezF0xt9VS4Crhhh9mL9m3zK+Wvlh+7PYoPK9iz050/ovchWGnOi9yFeQVxqaFSVE1KlKkqJqSusDWtiPmWjIt2ZaUi2QKM13rA5ZnrC5aInNmJymtiP73fmjf4lo9VCuU/sNCTO820DLX63DTwWy3WaiM9bwM6fTG63GLTpW6LdavbPNPYREQBERAEREAREQHwha9Qy5WyvDmoCMkgWnLTKakg5lrPjVsZ2K5xuQ7qZGwKTdEvHFhRhk5RGz0+ijMcobxqxSxiy1MQiDmWTAycwdTlrt2h3K0Yf7kXwDzKVOEZhu3a9q8wPyBgdoWtsdDzk8gXz3EaMs6LJ6dtUT3LJTO0WSQqNgxWMDeT1MefRen4u07mSH8FvNeOreq/Kzq5RzuKkqKqFszVb3boyPic0eV1qSQSu+y3vK0U7Or9jq60EtzQmWnKpcYS47yezRZY8GbzX69VvhZy7s4SuF2RXCwncLr2zDHu6FamYaByLYZRDmWuFtFbnGVZvYrVPgP2tVbtl8ODC6wtoB5r5HSKbwaCwd1j1W2lBJ6IzTk3uSETLLOAvLQvYC0nE+oiIAiIgCIiAIiIAvhC+ogPl15cwFerJZAYXUywugW2vharKTKuKZHyU45vBak9ILbte1TLo1hfArKoynSRCfRbNtbXVYjhwsNFNPhuvnEaLJUWdTTF4IlmHjmXr6EOZSghXwwrO4HRMiXUgXg0ylXQLwYEUCeYi/oy9CnUl9HX0U66KJXJHNpllbTLfbTrK2BXUSrZpsplJUMVmnrXxsK2Ym2C6xWCjZ6AX1EVyoREQBERAEREAREQBERAEREAREQHyy+Fq9IgMRYvnFrLZLKGsk5MPFoY1msmVV5ETk1zEvnErZyplTlGTW4lfeKWxlSynlIyYRGvYjXuy+qcA8hq9BEUkBERAEREAREQBERAEREAREQBERAEREAREQBERAEREAREQBERAEREAREQBERAEREAREQH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" name="AutoShape 4" descr="data:image/jpeg;base64,/9j/4AAQSkZJRgABAQAAAQABAAD/2wCEAAkGBhIPEBUUEBQVDxEQFRIQFBAQEBAQFRQQFBUVFBQQFBQXHCYeFxkkGRUVHy8gIycpLCwsFR4xNTAqNSYrLCkBCQoKDgwOGg8PGikkHCQqLSwpLCkwLCwpLCwsLCwpLCwpLCwpLCopLCkpKSwsLCwsKSkpKSksLCwsLCkpKSksLP/AABEIAOEA4QMBIgACEQEDEQH/xAAcAAEAAgMBAQEAAAAAAAAAAAAABQYDBAcCAQj/xABHEAABAwIDAgsEBQkHBQAAAAABAAIDBBEFEiEGMQcTQVFhcYGRobHBIjJy0RRCUmKCIzNDY3OSosLhJDRTg7LS8BUWJZPD/8QAGgEBAAMBAQEAAAAAAAAAAAAAAAECBAMFBv/EAC0RAAIBAwIEBAYDAQAAAAAAAAABAgMEESExBRITQTJCcYEUIjNRYZElocEV/9oADAMBAAIRAxEAPwDuKIiAIiIAiIgCIiAIvl19QBERAEREAREugCIiAIiIAiIgCIiAIiIAiIgCIiAIiIAiIgNXEMSip2Z5niNg0u47zzAbyegKpV3CjC3SGJ8v3nERj1PkoDaasfWTuDzZsbnMY0bmgEi/WbarRg2Rnk/NBr+i+U+OnipwCUqOE2qd7jIo+xzz3k28FHy7cV7/ANNl+CONvjlv4rFLsnVs96B/4QH/AOklYDhUrfeje3rY4eiEHt20FY7fUS9khb5LGaypdvmmPXNIfVZY6Q8ot1rep6IqQRgZMd75D1yP+a9Cjl+0/wDfd81ZafD1IQ4cEJKa2jmG57x+N/zWRoqW7pZR1SyD1V2/6e1a89E0coHXYICrNxKsbunm7ZHO81sRbV1zP0xd8TI3eYuturETd8jB1vYPVQtXilM3fMw/Cc3khBO0/CHVN99kcg+FzD3g28FN4dwjQvIEzHQE/W99vaRqO5cuqtpoG+7mf1NsPFQ1XtQ92jGiPpJzH5BQD9LRyBwBaQ4EAgg3BB3EFely/gWxmaQSwPJdFGGyR5t7S5xDmj7vLbnuuoKCQiIgCIiAIiIAiIgCIiAIiIAiIgOQ41dlVNY2tLJu+IrNRbW1EHulrhzPYD4ixXzallqyb4ye8A+qhpFYgtMPCjIDaSFjulj3M8wVJQcJkbt8Lx1SNPoFzZ/vLZpyoB0obZRyizYnXPOWKPqMJnn1jj0+OMeqhMKOoXQ8G/NoChVGy9byMPZNH/uULJhtWX5LPzc3Gj/cuwTKlu/vZQFUl2UrrXINumdp9VAVlE9gJdazXFl817uG8DnXWsdqCyA5feNmN+JxsPn2LmlZlmlyjWGn9nTe919R1k315gpBBsoJJGlzGEtH1g1aDhv5CNLWVrlxqaMgtIa0fogAG5fsqu4lK18jnNFg4k26VAIyc2G/yWCF1yt+PC5Z9I2k9NtFm/6FxfvvFxyDVSDpvAq325z9yMfxOXVV+bcM2ino830aZ0Wawdlaw3te28HnKmaThcxCI+09k45pYQP4mZSoJO8oue7NcMdLUuDKkfRJDoHF2eIn49C3tFuldBa4EXGoOoI1uOdQD6iIgCIiAIiIAiIgCIiAIiICi7e4CGh1S02HsiRp7Gh48LqjPOi6Lt9i4bEacDM+UBx+60OuO0keC5Q6Qxk7x0A2+Y8F6VpZfEwfLLEl2MFzd9CSUo5T7mWTetiBaTsUbygH42EfxMPoskeIs5APwyjyeAUnw2vHsI39GXfBZ8LOoXRcF/NrjsG0HFnS/a0O8WqdoeE18YtaIj7zZW+S4ysq68jOyuqL8yOnzKlSf3sqPfwqO+xCf8yQeir9Tt2eNzhkYceeRzh4C65/C1l5WX69N+ZFh4QcT4qOIDeS537rbDxcqvhlNlhBO8+0fidr4Nt3lRu0O1Dq17eMyNDAWjJntY631uV5/wC4nZcrQCBzMcVZWtZrSLIdemnrJGWsbvUvgWxDXh1TVO4ikbZ2Z2hdpqGg7zfT57l72EwZ2ITF0oywQ2c82y3PI2//ADlW7tXWPxSobS03s00Olxo2w0Lz0cgXCcHB8stzrGSksoh8S2iNU7iMOi4qBulwNXfee7eSsbNmY4xmqpNea6l3mOlaYqbK0MF5J3mzWjdmcd+/QAak6AFV6p2ghju5reOk5JagBxvzsi1awdeY9StGnKSytispqOj3N+M0o9yJ0luUCw8VkbDSyaGNzeluV9uwFdC4N9oW4hSXcxrJYSI35GhrXaAh4A3XG8c4Kl8X2XhqWm4yO5HgB1jz2PpZcG5HVYOMYlsO2RpfTkPA3gaEdY3rf4P9vZcOlbS1hLqVxyte7fCT/Jzjk3jpnKZklFU8TVjLvLJWG4dGN8jCd9vrMOo6Qvu3mxQkiMsYGYAF2XcQd0jejySM1LTuHHB1NrgdRqDrccy+qhcEm0TqildBKby0hDLneYT7h7LEdgV9ViAiIgCIiAIiIAiIgCIiA57t8A2qaTuMbfBz1jwfBqOr0lLSebNkf2cpWxwjM/KxnnYR3O/qqW9XjJxeYvBWUVLRlqxPggjf+Zmcz7sjQ4d7beSr9RwR1jPcMco6H5T3OAWtFjtRAfyU0jBzB5t3HRS9Jt9WDe9r/ijZ5iy2w4jcQ82fUyysqMu2PQhTsRXxb6dzgOVhY7yK2KaQxaSwSA9LAVaafbWok0Ij15ch+a3GYHJUjNxjG9HFuP8AMtL4vWksSSMNXg1Cru2VB1fCd8Z7Yf6KKlmjEubJcc3F281d6jYB5/Sx/wDrf81W59lH8dxedl+fK63cojxSUdoo4Q4DRhtKRVcWBknzsblZ7GhLW7t+l1s1VXm3Nt1ub6XWbajCnUMjWFwkLmZ7tBaB7WW2qyQYOGsZK5+9oky5bfhvdTHi1VPRI1f8qlhLL02LtRu4igZTw/nZwXSuH1W218PVYK2D6DTtijA+k1Vi47srT7rSeQW1J61K7BUXGxOmfrnIYL8jRq75Kj7cY2XvqJL6uIpmdAffOR/ltLf8xeTKTlJt9z1YxUVhFV2hxwSHi4nWhjJIO4yybjO7r5ByNsOe8LCC87+0rDONFs0A1CZeME4R3DgYpwymmt/it15zkHzXRFROCJlqWXpl/kar2qEla2+wY1FG9zNJ6b+0Qu5Q+MXLepzQRblutLY7FmVVKAdWgCwOv5GQD2Pwk2/CFcJG3BB3EEHqO9cf4Ki76TkOjWMl0vvF2lt+9UcfmUkTnTBsbMwmhx0xbmztliPTYcY0/wAPiutLmuPQ2x2lI3l7Cf3HXXSldkBERAEREAREQBERAEREBUuEDDHyRskYMwizBwGpDTY5uoW8Vzt67DjmJtpoS92v1Wt+047h/wA5lxWaoLHEHUcl9COi61W9tOunybrsZ61xCi1z7MxVK9wLzPry2vuzaA9R3HvXqFpH9NfJc50Zw8SZeNWE/CyZw46hdEwA+wuc4e4XC6Js8bsXJnQknqk1X99V3eFR8SOWsJ6LoSVPhVH9pi/ZD/WVjrHWoo/2bfJa23ONNqJWOivZrMpJH1s11ptxoyw5LW4uMa85Gicy0GGdg2SszC4yP8KR/bquJbSTXDRzySntDYx6rtOzcQOFRkjXiHnl6VxbaQZmNPKJJbWvzRpr2GncrlRu7VvYNSulka1jS9ziAABc6my12ZCfaDnfdvl7yrLhdUKdnG+yxzNYo2jTjBuc6+ryOm61wtZtOUtEZp3EYvC1Z3DYnAHUNKGSfnHkyPANwHEAZQeWwA8VYFCbIbQivpGT2yuddr2jcJGmzrdB39qmgVjNJ4ndZrjzAnuC5JwROz1D3fqj/wDMei6pir8sEp5o5D3NK5fwNRWLz+pb45PkVPbJGdcExiIzY/Tj7IJ7onFdDXPWDNtCPuMkPdGB6roSgkIiIAiIgCIiAIiIAiIgKxt+3+zsPNIPFrvkqdHsl9MHsENdyOOrT1q7bdsvSdT2HzHque0OLzUzrxPLecb2nrBXalVnSlzQeGc6lONRcsllEXjGx1bSXPFuLftxXe09eX1AUA2re3RzRpy5ch72WXVaThOLfz8V+d0Trfwu+a3ztDhVX+day5/xoLH94A+a9WHFpP6sUzzZcNj5Hg5JFVuducR25h4hS1BBUO9x7e3O3yKvVXsvhEjSYy1p/Vzub4ElVqqwWOI/kZpGj9ow+i0O/tJx1hh+hlqWV4vpzRgMdcNzx2TzhQuOVNS0HO7cLk8bI7S9uVSU00rd0rj18Wf5VGYiXS3D3Egi25g06wFy+ItHul+ilGhxFP55LBX2T5ja+7U6W071uYeQS+19GHzAX1tAxuuvNcle4C1ufKACWEb+lp9Fiq1qTWIJfo9WlSqp5kzsmzcv/jGj9RJbxXFsZkIItyPm8ol2XZhpOFtcdwgkt3FcVxeN732Ywvs5505L5d/csEK3RkpGyVPqRcTQqiAQ7lI3LEyR8rgN53AcgHoFvT4FUSBtgG6a3cBzdZW5huAPiILnN6m3PmApq3ylpKQp2vLqkdl4LqbisPa3f+UkJPOdLq4grlmCbZupYBG2JrrFzsznke8b7gPVZ5OEip+qyJvW17v5lid1TXc0KhMvm0kuWjqHfZgnPdG5Ufgohy8Z+yg/iaHKHxjbuqlhkZI5vFyNMbw2NurH+yRfeNCs+yO0sdHUP402ilbG3MBmDS0Nymw5N40VVcRlJY2LdJxTyTeEDNj8x+xFJ5sC6BdcMq9rXx4jNLSuHt3s61w5ma9rOG46dyv+zXCVDPZlTanlOma/5Nx+I+71HvXfrR5sZOXTljJdUXwG6+rqUCIiAIiIAiIgCIvl0BE7VUjpaWRrRdws8AcuUgkDsuuTSrtNXUiNjnu3MaXHqAuuN41W5pXPyhoeS4hosGk+i7UaM6rcYb7nKrVjSWZbEbU7ljgWScrDAqyi4vDReMlJZRM0J1V82eja4e01rtOVoPmqDQnVX3ZtyoSSkuGwnfFGf8tnyVF2zoI2wuLWMa60nusaD0bguhyKj7eOa6nc4NNxnadOXLvUElDw7Z8PjD3PNj9RvIem/L2LYh2cgaS1t2Pla5okc4kXGoaeQXK+YVLZjT0AEc6teE0pztIygPaC0SNfucNxsd68SrcSpyy2b4wjJYRtYZtVDT0HEPd7ccb47ZXHMTfUHdy8q51RzHM+2tzfd1roM2zYlOZxZy68Q53iXrxJsVGLXlcbjNZkLRoetxVJ38ZrEiIwUXoykyVLl4Erirs7ZSEDV0p5LHI3yCxybPQt3Bx63u9LLO7uH2NUabZVA51l4L+nxVkkw+IbmN7RfzWB7ANwA6gAiuE9kT0/yQDmOO4E9hW5WOEn1NL6Z8osL3tYXstqRYHq/UbI5EiOFDYk6NvyNb6o+mFufr18Ny23LGG3cBzkDvK6KTZRpI71h7MsUY5mMHc0BbK8sbYW5tF6XvLY8oIiKQEREARF8KA+ErwXL64rBI9AauOG9NKOeN3kudMwH6W2zTZ3IenmKvuKy/k3jna4eBXO6TE5KaTPEbHlBFweghdKdSVOXNF4aKThGceWS0IPGcFqqI2lYQ3kJGZh+F3ysVFR4oAbEFp6LOHcbEd665RcIUEgy1TOLvoTbjIz1jeB2FeZ9jsLrtYcgJ5aeQD+DUDuXrx4lCppXh7o8x2Eoa0pHM4MZI92zu8easGF7cyQ/os34X/y3W5inBa2LWKf8Mkfq0+ih20M9Mf0cluZzm+i7/x819n7o4Td/T8Kz+ixHhO+1DbtkHm1V7aDbds8T2Bli9x1zE7xb7PSsrto3D3ou6T5hRmM4uJoiwR5S76xc3es7o2j2f8AZyp3d/zYlSePYy7P0RewPJs0C1zYbuYK3Ya6zofaz+wzTm0HMq3h1c2OkijaAXhlnG2g1PeVa8HjAERAAPFM1t0L4DiU/mf2y8H2ltDEPy1qSURdxRIPs3II5etZHtJeAw29gWO/RbsUYtawtzW0R0QG4Ddbdycy8hzGNSMlaQPaOY89rKMqipapURVKI6s3x8JGTlaMq3p1oyrbAqzVkWB6zvWB60xObMLlkw9maeIc8sQ73tXhy29nmZqynHPLH4OBWinrJHKex3EFeliY5ZAvfPJPqIiAIiIAvhX1fCgMb1rSLbcFgkYgIXE23aVzmrbZxXUqmC4VCxTCiScu8XUgrM61YXWOmh51u1MRaSCCCOQ+a0Y96kgnKPEpd3GPI5i9xCsGHYeyf382vKHEKq0hVuwJ+oQG3UbCU5+tKPxMP8qg9pNi4qeB0jHvcW/VdkseuwBV7lf7I7FD7ai9G/p/qqsk5nh78zGndfm61fMJdpF+yZ5KiYPASxotry95V4wvQRfs2r5W/wD9PYo7exaIjokh0XmE6JIV5Jz7kfUlRFSVLVJURVLpA2rYjZ1pSrcnWlItsCrNZ6wPWd6wOWiJyZicpLZJl6+DoeT+61zvRRrlMbEtvXR9AkP8BHqtVFfOvU41PCzrsblnC1YStlq908s9oiIAiIgCIiA+ELG5qyr4QgNV8ar1XTWcSOcq0OaoysptT06oCsVuHRzCzgAenTuKr9ZsqWn2bO+Ia/vD1V0npFouhc3cSOjk7kBSH0ckR1YewgrdodpBCfajfpzWVjmhLt4B7LLQlwMO6FIMjuEKnIALZW2/Vg+RWntHt1TVFO6NglzO3ZorDvusVRs2ejx+Siq7A3R6kC3WoBlwd7IaSM6GR2bQb9HuAJ6LBWPDXezF0xt9VS4Crhhh9mL9m3zK+Wvlh+7PYoPK9iz050/ovchWGnOi9yFeQVxqaFSVE1KlKkqJqSusDWtiPmWjIt2ZaUi2QKM13rA5ZnrC5aInNmJymtiP73fmjf4lo9VCuU/sNCTO820DLX63DTwWy3WaiM9bwM6fTG63GLTpW6LdavbPNPYREQBERAEREAREQHwha9Qy5WyvDmoCMkgWnLTKakg5lrPjVsZ2K5xuQ7qZGwKTdEvHFhRhk5RGz0+ijMcobxqxSxiy1MQiDmWTAycwdTlrt2h3K0Yf7kXwDzKVOEZhu3a9q8wPyBgdoWtsdDzk8gXz3EaMs6LJ6dtUT3LJTO0WSQqNgxWMDeT1MefRen4u07mSH8FvNeOreq/Kzq5RzuKkqKqFszVb3boyPic0eV1qSQSu+y3vK0U7Or9jq60EtzQmWnKpcYS47yezRZY8GbzX69VvhZy7s4SuF2RXCwncLr2zDHu6FamYaByLYZRDmWuFtFbnGVZvYrVPgP2tVbtl8ODC6wtoB5r5HSKbwaCwd1j1W2lBJ6IzTk3uSETLLOAvLQvYC0nE+oiIAiIgCIiAIiIAvhC+ogPl15cwFerJZAYXUywugW2vharKTKuKZHyU45vBak9ILbte1TLo1hfArKoynSRCfRbNtbXVYjhwsNFNPhuvnEaLJUWdTTF4IlmHjmXr6EOZSghXwwrO4HRMiXUgXg0ylXQLwYEUCeYi/oy9CnUl9HX0U66KJXJHNpllbTLfbTrK2BXUSrZpsplJUMVmnrXxsK2Ym2C6xWCjZ6AX1EVyoREQBERAEREAREQBERAEREAREQHyy+Fq9IgMRYvnFrLZLKGsk5MPFoY1msmVV5ETk1zEvnErZyplTlGTW4lfeKWxlSynlIyYRGvYjXuy+qcA8hq9BEUkBERAEREAREQBERAEREAREQBERAEREAREQBERAEREAREQBERAEREAREQBERAEREAREQH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492550" name="Picture 6" descr="http://blog.alertsec.com/wp-content/uploads/2010/02/dataSecurity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0486" y="1551923"/>
            <a:ext cx="2126010" cy="1795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2552" name="Picture 8" descr="http://xsource.com.au/wp-content/uploads/2012/11/Data-Security-Blog-1024x389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7" y="3861048"/>
            <a:ext cx="4738829" cy="18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228184" y="5311756"/>
            <a:ext cx="1668188" cy="15462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79512" y="1039249"/>
            <a:ext cx="4546848" cy="5414087"/>
          </a:xfrm>
        </p:spPr>
        <p:txBody>
          <a:bodyPr>
            <a:normAutofit/>
          </a:bodyPr>
          <a:lstStyle/>
          <a:p>
            <a:r>
              <a:rPr lang="en-US" altLang="zh-CN" b="1" cap="small" dirty="0">
                <a:solidFill>
                  <a:srgbClr val="FF0000"/>
                </a:solidFill>
              </a:rPr>
              <a:t>Problem</a:t>
            </a:r>
            <a:r>
              <a:rPr lang="en-US" altLang="zh-CN" dirty="0"/>
              <a:t>: </a:t>
            </a:r>
            <a:r>
              <a:rPr lang="en-US" altLang="zh-CN" dirty="0" smtClean="0"/>
              <a:t>The essence is the data security!</a:t>
            </a:r>
          </a:p>
          <a:p>
            <a:pPr lvl="1"/>
            <a:r>
              <a:rPr lang="en-US" altLang="zh-CN" b="1" cap="small" dirty="0" smtClean="0">
                <a:solidFill>
                  <a:srgbClr val="0070C0"/>
                </a:solidFill>
              </a:rPr>
              <a:t>Inside</a:t>
            </a:r>
            <a:r>
              <a:rPr lang="en-US" altLang="zh-CN" dirty="0" smtClean="0">
                <a:solidFill>
                  <a:srgbClr val="0070C0"/>
                </a:solidFill>
              </a:rPr>
              <a:t> </a:t>
            </a:r>
            <a:r>
              <a:rPr lang="en-US" altLang="zh-CN" dirty="0" smtClean="0"/>
              <a:t>– in a computer system</a:t>
            </a:r>
          </a:p>
          <a:p>
            <a:pPr lvl="2"/>
            <a:r>
              <a:rPr lang="en-US" altLang="zh-CN" dirty="0" smtClean="0"/>
              <a:t>Everyone can only access his/her own data! – </a:t>
            </a:r>
            <a:r>
              <a:rPr lang="en-US" altLang="zh-CN" b="1" cap="small" dirty="0" smtClean="0"/>
              <a:t>Authorization</a:t>
            </a:r>
            <a:r>
              <a:rPr lang="en-US" altLang="zh-CN" dirty="0" smtClean="0"/>
              <a:t>.</a:t>
            </a:r>
          </a:p>
          <a:p>
            <a:pPr lvl="1"/>
            <a:r>
              <a:rPr lang="en-US" altLang="zh-CN" b="1" cap="small" dirty="0">
                <a:solidFill>
                  <a:srgbClr val="0070C0"/>
                </a:solidFill>
              </a:rPr>
              <a:t>Outside</a:t>
            </a:r>
            <a:r>
              <a:rPr lang="en-US" altLang="zh-CN" dirty="0" smtClean="0"/>
              <a:t> – during the data transmission</a:t>
            </a:r>
          </a:p>
          <a:p>
            <a:pPr lvl="2"/>
            <a:r>
              <a:rPr lang="en-US" altLang="zh-CN" dirty="0" smtClean="0"/>
              <a:t>No one could hack the data flowing in the network – </a:t>
            </a:r>
            <a:r>
              <a:rPr lang="en-US" altLang="zh-CN" b="1" cap="small" dirty="0"/>
              <a:t>Encryption</a:t>
            </a:r>
            <a:r>
              <a:rPr lang="en-US" altLang="zh-CN" dirty="0" smtClean="0"/>
              <a:t>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916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925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925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925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accent3">
              <a:lumMod val="75000"/>
            </a:schemeClr>
          </a:solidFill>
        </p:spPr>
        <p:txBody>
          <a:bodyPr/>
          <a:lstStyle/>
          <a:p>
            <a:r>
              <a:rPr lang="en-US" altLang="zh-CN" dirty="0" smtClean="0">
                <a:solidFill>
                  <a:schemeClr val="bg1"/>
                </a:solidFill>
                <a:latin typeface="Happy" pitchFamily="34" charset="0"/>
              </a:rPr>
              <a:t>Services</a:t>
            </a:r>
            <a:endParaRPr lang="zh-CN" altLang="en-US" dirty="0">
              <a:solidFill>
                <a:schemeClr val="bg1"/>
              </a:solidFill>
              <a:latin typeface="Happy" pitchFamily="34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Operating system Part I Introduction</a:t>
            </a:r>
            <a:endParaRPr lang="zh-CN" alt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285852" y="571480"/>
            <a:ext cx="7858148" cy="5197493"/>
          </a:xfrm>
        </p:spPr>
        <p:txBody>
          <a:bodyPr anchor="ctr">
            <a:normAutofit fontScale="92500" lnSpcReduction="10000"/>
          </a:bodyPr>
          <a:lstStyle/>
          <a:p>
            <a:r>
              <a:rPr lang="en-US" altLang="zh-CN" dirty="0" smtClean="0"/>
              <a:t>Problems and ideas when implementing OS</a:t>
            </a:r>
          </a:p>
          <a:p>
            <a:pPr lvl="1"/>
            <a:r>
              <a:rPr lang="en-US" altLang="zh-CN" dirty="0" smtClean="0"/>
              <a:t>Problems: EMM+GSD</a:t>
            </a:r>
          </a:p>
          <a:p>
            <a:pPr lvl="2"/>
            <a:r>
              <a:rPr lang="en-US" altLang="zh-CN" dirty="0" smtClean="0"/>
              <a:t>Concurrency,</a:t>
            </a:r>
            <a:r>
              <a:rPr lang="en-US" altLang="zh-CN" dirty="0"/>
              <a:t> Resource limitation</a:t>
            </a:r>
            <a:r>
              <a:rPr lang="en-US" altLang="zh-CN" dirty="0" smtClean="0"/>
              <a:t>, Security, GUI, …</a:t>
            </a:r>
          </a:p>
          <a:p>
            <a:pPr lvl="1"/>
            <a:r>
              <a:rPr lang="en-US" altLang="zh-CN" dirty="0" smtClean="0"/>
              <a:t>Ideas: Multiplex resource + Synchronize programs</a:t>
            </a:r>
          </a:p>
          <a:p>
            <a:pPr lvl="2"/>
            <a:r>
              <a:rPr lang="en-US" altLang="zh-CN" b="1" dirty="0" smtClean="0"/>
              <a:t>Multiplexing</a:t>
            </a:r>
            <a:r>
              <a:rPr lang="en-US" altLang="zh-CN" dirty="0" smtClean="0"/>
              <a:t> resources based on interrupt mechanism</a:t>
            </a:r>
          </a:p>
          <a:p>
            <a:pPr lvl="2"/>
            <a:r>
              <a:rPr lang="en-US" altLang="zh-CN" b="1" dirty="0" smtClean="0"/>
              <a:t>Synchronize</a:t>
            </a:r>
            <a:r>
              <a:rPr lang="en-US" altLang="zh-CN" dirty="0" smtClean="0"/>
              <a:t> the access of the limited resource among the related programs</a:t>
            </a:r>
          </a:p>
          <a:p>
            <a:r>
              <a:rPr lang="en-US" altLang="zh-CN" dirty="0" smtClean="0">
                <a:solidFill>
                  <a:schemeClr val="accent6">
                    <a:lumMod val="75000"/>
                  </a:schemeClr>
                </a:solidFill>
              </a:rPr>
              <a:t>Evolution of OSs’ structures</a:t>
            </a:r>
          </a:p>
          <a:p>
            <a:pPr lvl="1"/>
            <a:r>
              <a:rPr lang="en-US" altLang="zh-CN" dirty="0">
                <a:solidFill>
                  <a:schemeClr val="accent6">
                    <a:lumMod val="75000"/>
                  </a:schemeClr>
                </a:solidFill>
              </a:rPr>
              <a:t>Construct OS with so many functions</a:t>
            </a:r>
          </a:p>
          <a:p>
            <a:r>
              <a:rPr lang="en-US" altLang="zh-CN" dirty="0"/>
              <a:t>System </a:t>
            </a:r>
            <a:r>
              <a:rPr lang="en-US" altLang="zh-CN" dirty="0" smtClean="0"/>
              <a:t>Call/API</a:t>
            </a:r>
          </a:p>
          <a:p>
            <a:pPr lvl="1"/>
            <a:r>
              <a:rPr lang="en-US" altLang="zh-CN" dirty="0" smtClean="0"/>
              <a:t>How to use the functions defined in OS?</a:t>
            </a:r>
          </a:p>
          <a:p>
            <a:r>
              <a:rPr lang="en-US" altLang="zh-CN" dirty="0" smtClean="0"/>
              <a:t>How </a:t>
            </a:r>
            <a:r>
              <a:rPr lang="en-US" altLang="zh-CN" dirty="0"/>
              <a:t>to load and run OS</a:t>
            </a:r>
            <a:r>
              <a:rPr lang="en-US" altLang="zh-CN" dirty="0" smtClean="0"/>
              <a:t>?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936591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285728"/>
            <a:ext cx="9144000" cy="654032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Other considerations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Operating system Part I Introduction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39552" y="1196752"/>
            <a:ext cx="8352928" cy="5184576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Advanced topic – </a:t>
            </a:r>
            <a:r>
              <a:rPr lang="en-US" altLang="zh-CN" dirty="0"/>
              <a:t>m</a:t>
            </a:r>
            <a:r>
              <a:rPr lang="en-US" altLang="zh-CN" dirty="0" smtClean="0"/>
              <a:t>ulti-processor system</a:t>
            </a:r>
          </a:p>
          <a:p>
            <a:pPr lvl="1"/>
            <a:r>
              <a:rPr lang="en-US" altLang="zh-CN" dirty="0" smtClean="0"/>
              <a:t>All those issues listed before (</a:t>
            </a:r>
            <a:r>
              <a:rPr lang="en-US" altLang="zh-CN" b="1" u="sng" dirty="0" smtClean="0"/>
              <a:t>multiplexing</a:t>
            </a:r>
            <a:r>
              <a:rPr lang="en-US" altLang="zh-CN" dirty="0"/>
              <a:t>, </a:t>
            </a:r>
            <a:r>
              <a:rPr lang="en-US" altLang="zh-CN" b="1" u="sng" dirty="0"/>
              <a:t>Synchronization</a:t>
            </a:r>
            <a:r>
              <a:rPr lang="en-US" altLang="zh-CN" dirty="0" smtClean="0"/>
              <a:t>, </a:t>
            </a:r>
            <a:r>
              <a:rPr lang="en-US" altLang="zh-CN" b="1" u="sng" dirty="0"/>
              <a:t>deadlock</a:t>
            </a:r>
            <a:r>
              <a:rPr lang="en-US" altLang="zh-CN" dirty="0" smtClean="0"/>
              <a:t>, </a:t>
            </a:r>
            <a:r>
              <a:rPr lang="en-US" altLang="zh-CN" b="1" u="sng" dirty="0"/>
              <a:t>protection</a:t>
            </a:r>
            <a:r>
              <a:rPr lang="en-US" altLang="zh-CN" dirty="0" smtClean="0"/>
              <a:t> etc. ) should be reconsidered  </a:t>
            </a:r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  <a:p>
            <a:pPr lvl="1"/>
            <a:endParaRPr lang="en-US" altLang="zh-CN" dirty="0" smtClean="0"/>
          </a:p>
          <a:p>
            <a:pPr marL="457200" lvl="1" indent="0">
              <a:buNone/>
            </a:pPr>
            <a:r>
              <a:rPr lang="en-US" altLang="zh-CN" dirty="0" smtClean="0">
                <a:sym typeface="Wingdings" pitchFamily="2" charset="2"/>
              </a:rPr>
              <a:t> this part will be covered in this course, which depends …. </a:t>
            </a:r>
            <a:endParaRPr lang="zh-CN" altLang="en-US" dirty="0"/>
          </a:p>
        </p:txBody>
      </p:sp>
      <p:pic>
        <p:nvPicPr>
          <p:cNvPr id="5" name="Picture 2" descr="http://ts4.mm.bing.net/th?id=H.4933681326721403&amp;pid=1.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0076" y="3076444"/>
            <a:ext cx="2774332" cy="2080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9" descr="http://www.ixbt.com/cpu/rmma/numa/smp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0325" y="3121954"/>
            <a:ext cx="3618202" cy="2035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623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285728"/>
            <a:ext cx="3995936" cy="654032"/>
          </a:xfrm>
          <a:solidFill>
            <a:srgbClr val="FF0000"/>
          </a:solidFill>
        </p:spPr>
        <p:txBody>
          <a:bodyPr>
            <a:normAutofit fontScale="90000"/>
          </a:bodyPr>
          <a:lstStyle/>
          <a:p>
            <a:r>
              <a:rPr lang="en-US" altLang="zh-CN" dirty="0" smtClean="0"/>
              <a:t>3 hints to follow!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-46856" y="1000108"/>
            <a:ext cx="3898776" cy="5980304"/>
          </a:xfrm>
        </p:spPr>
        <p:txBody>
          <a:bodyPr>
            <a:normAutofit lnSpcReduction="10000"/>
          </a:bodyPr>
          <a:lstStyle/>
          <a:p>
            <a:r>
              <a:rPr lang="en-US" altLang="zh-CN" dirty="0" smtClean="0"/>
              <a:t>How to manage resources for </a:t>
            </a:r>
          </a:p>
          <a:p>
            <a:pPr lvl="1"/>
            <a:r>
              <a:rPr lang="en-US" altLang="zh-CN" dirty="0" smtClean="0"/>
              <a:t>Running </a:t>
            </a:r>
            <a:r>
              <a:rPr lang="en-US" altLang="zh-CN" b="1" cap="small" dirty="0" smtClean="0">
                <a:solidFill>
                  <a:srgbClr val="FF0000"/>
                </a:solidFill>
              </a:rPr>
              <a:t>a program</a:t>
            </a:r>
            <a:r>
              <a:rPr lang="en-US" altLang="zh-CN" dirty="0" smtClean="0"/>
              <a:t>?</a:t>
            </a:r>
          </a:p>
          <a:p>
            <a:pPr lvl="2"/>
            <a:endParaRPr lang="en-US" altLang="zh-CN" dirty="0" smtClean="0"/>
          </a:p>
          <a:p>
            <a:pPr lvl="1"/>
            <a:r>
              <a:rPr lang="en-US" altLang="zh-CN" dirty="0" smtClean="0"/>
              <a:t>Supporting </a:t>
            </a:r>
            <a:r>
              <a:rPr lang="en-US" altLang="zh-CN" b="1" cap="small" dirty="0">
                <a:solidFill>
                  <a:srgbClr val="FF0000"/>
                </a:solidFill>
              </a:rPr>
              <a:t>concurrency</a:t>
            </a:r>
            <a:r>
              <a:rPr lang="en-US" altLang="zh-CN" dirty="0" smtClean="0"/>
              <a:t>?</a:t>
            </a:r>
          </a:p>
          <a:p>
            <a:pPr lvl="2"/>
            <a:r>
              <a:rPr lang="en-US" altLang="zh-CN" dirty="0" smtClean="0"/>
              <a:t>1 CPU, many programs</a:t>
            </a:r>
          </a:p>
          <a:p>
            <a:pPr lvl="2"/>
            <a:r>
              <a:rPr lang="en-US" altLang="zh-CN" dirty="0" smtClean="0"/>
              <a:t>Small MM, large program</a:t>
            </a:r>
          </a:p>
          <a:p>
            <a:pPr lvl="2"/>
            <a:r>
              <a:rPr lang="en-US" altLang="zh-CN" dirty="0" smtClean="0"/>
              <a:t>Synchronization problem</a:t>
            </a:r>
          </a:p>
          <a:p>
            <a:pPr lvl="1"/>
            <a:r>
              <a:rPr lang="en-US" altLang="zh-CN" dirty="0" smtClean="0"/>
              <a:t>Keeping </a:t>
            </a:r>
            <a:r>
              <a:rPr lang="en-US" altLang="zh-CN" b="1" cap="small" dirty="0">
                <a:solidFill>
                  <a:srgbClr val="FF0000"/>
                </a:solidFill>
              </a:rPr>
              <a:t>security</a:t>
            </a:r>
            <a:r>
              <a:rPr lang="en-US" altLang="zh-CN" dirty="0" smtClean="0"/>
              <a:t>?</a:t>
            </a:r>
          </a:p>
          <a:p>
            <a:pPr lvl="2"/>
            <a:r>
              <a:rPr lang="en-US" altLang="zh-CN" dirty="0" smtClean="0"/>
              <a:t>Control illegal access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Operating system Part I Introduction</a:t>
            </a:r>
            <a:endParaRPr lang="zh-CN" altLang="en-US"/>
          </a:p>
        </p:txBody>
      </p:sp>
      <p:pic>
        <p:nvPicPr>
          <p:cNvPr id="4894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3203" y="692696"/>
            <a:ext cx="3888432" cy="25793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356969" y="3140968"/>
            <a:ext cx="3528392" cy="22052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088260" y="4797152"/>
            <a:ext cx="2223375" cy="20608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Picture 1" descr="C:\Users\mlinking\Pictures\Theft.gif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7275" y="5711218"/>
            <a:ext cx="1769722" cy="1269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4487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894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894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894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and,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 smtClean="0"/>
              <a:t>3 core tasks – </a:t>
            </a:r>
            <a:r>
              <a:rPr lang="en-US" altLang="zh-CN" b="1" dirty="0" smtClean="0">
                <a:solidFill>
                  <a:srgbClr val="FF0000"/>
                </a:solidFill>
              </a:rPr>
              <a:t>EMM</a:t>
            </a:r>
          </a:p>
          <a:p>
            <a:pPr lvl="1"/>
            <a:r>
              <a:rPr lang="en-US" altLang="zh-CN" b="1" u="sng" cap="small" dirty="0" smtClean="0">
                <a:solidFill>
                  <a:srgbClr val="0070C0"/>
                </a:solidFill>
              </a:rPr>
              <a:t>E</a:t>
            </a:r>
            <a:r>
              <a:rPr lang="en-US" altLang="zh-CN" b="1" cap="small" dirty="0" smtClean="0">
                <a:solidFill>
                  <a:srgbClr val="0070C0"/>
                </a:solidFill>
              </a:rPr>
              <a:t>xecution</a:t>
            </a:r>
            <a:r>
              <a:rPr lang="en-US" altLang="zh-CN" dirty="0" smtClean="0"/>
              <a:t> </a:t>
            </a:r>
            <a:r>
              <a:rPr lang="en-US" altLang="zh-CN" dirty="0" smtClean="0">
                <a:sym typeface="Wingdings" pitchFamily="2" charset="2"/>
              </a:rPr>
              <a:t> CPU</a:t>
            </a:r>
          </a:p>
          <a:p>
            <a:pPr lvl="2"/>
            <a:r>
              <a:rPr lang="en-US" altLang="zh-CN" dirty="0" smtClean="0">
                <a:sym typeface="Wingdings" pitchFamily="2" charset="2"/>
              </a:rPr>
              <a:t>Configurations for executing one program</a:t>
            </a:r>
            <a:endParaRPr lang="en-US" altLang="zh-CN" dirty="0">
              <a:sym typeface="Wingdings" pitchFamily="2" charset="2"/>
            </a:endParaRPr>
          </a:p>
          <a:p>
            <a:pPr lvl="2"/>
            <a:r>
              <a:rPr lang="en-US" altLang="zh-CN" dirty="0" smtClean="0"/>
              <a:t>Switching execution of concurrent programs</a:t>
            </a:r>
            <a:endParaRPr lang="en-US" altLang="zh-CN" dirty="0"/>
          </a:p>
          <a:p>
            <a:pPr lvl="1"/>
            <a:r>
              <a:rPr lang="en-US" altLang="zh-CN" b="1" u="sng" cap="small" dirty="0" smtClean="0">
                <a:solidFill>
                  <a:srgbClr val="0070C0"/>
                </a:solidFill>
              </a:rPr>
              <a:t>M</a:t>
            </a:r>
            <a:r>
              <a:rPr lang="en-US" altLang="zh-CN" b="1" cap="small" dirty="0" smtClean="0">
                <a:solidFill>
                  <a:srgbClr val="0070C0"/>
                </a:solidFill>
              </a:rPr>
              <a:t>apping 2 </a:t>
            </a:r>
            <a:r>
              <a:rPr lang="en-US" altLang="zh-CN" dirty="0" smtClean="0">
                <a:sym typeface="Wingdings" pitchFamily="2" charset="2"/>
              </a:rPr>
              <a:t> </a:t>
            </a:r>
            <a:r>
              <a:rPr lang="en-US" altLang="zh-CN" dirty="0" smtClean="0"/>
              <a:t>from File to Hard disk space</a:t>
            </a:r>
          </a:p>
          <a:p>
            <a:pPr lvl="2"/>
            <a:r>
              <a:rPr lang="en-US" altLang="zh-CN" dirty="0" smtClean="0"/>
              <a:t>How to represent files in hard disks?</a:t>
            </a:r>
          </a:p>
          <a:p>
            <a:pPr lvl="3"/>
            <a:r>
              <a:rPr lang="en-US" altLang="zh-CN" dirty="0" smtClean="0"/>
              <a:t>This is the fundaments to understand storing data in other media</a:t>
            </a:r>
          </a:p>
          <a:p>
            <a:pPr lvl="1"/>
            <a:r>
              <a:rPr lang="en-US" altLang="zh-CN" b="1" u="sng" cap="small" dirty="0" smtClean="0">
                <a:solidFill>
                  <a:srgbClr val="0070C0"/>
                </a:solidFill>
              </a:rPr>
              <a:t>M</a:t>
            </a:r>
            <a:r>
              <a:rPr lang="en-US" altLang="zh-CN" b="1" cap="small" dirty="0" smtClean="0">
                <a:solidFill>
                  <a:srgbClr val="0070C0"/>
                </a:solidFill>
              </a:rPr>
              <a:t>apping 1</a:t>
            </a:r>
            <a:r>
              <a:rPr lang="en-US" altLang="zh-CN" dirty="0" smtClean="0"/>
              <a:t> </a:t>
            </a:r>
            <a:r>
              <a:rPr lang="en-US" altLang="zh-CN" dirty="0" smtClean="0">
                <a:sym typeface="Wingdings" pitchFamily="2" charset="2"/>
              </a:rPr>
              <a:t> from File to Main Memory space</a:t>
            </a:r>
          </a:p>
          <a:p>
            <a:pPr lvl="2"/>
            <a:r>
              <a:rPr lang="en-US" altLang="zh-CN" dirty="0" smtClean="0"/>
              <a:t>Problem of Small MM </a:t>
            </a:r>
            <a:r>
              <a:rPr lang="en-US" altLang="zh-CN" dirty="0" err="1" smtClean="0"/>
              <a:t>v.s</a:t>
            </a:r>
            <a:r>
              <a:rPr lang="en-US" altLang="zh-CN" dirty="0" smtClean="0"/>
              <a:t> Large size of programs</a:t>
            </a:r>
          </a:p>
          <a:p>
            <a:pPr lvl="3"/>
            <a:r>
              <a:rPr lang="en-US" altLang="zh-CN" dirty="0" smtClean="0"/>
              <a:t>How to allocate space </a:t>
            </a:r>
          </a:p>
          <a:p>
            <a:pPr lvl="4"/>
            <a:r>
              <a:rPr lang="en-US" altLang="zh-CN" dirty="0" smtClean="0"/>
              <a:t>for a program?</a:t>
            </a:r>
          </a:p>
          <a:p>
            <a:pPr lvl="4"/>
            <a:r>
              <a:rPr lang="en-US" altLang="zh-CN" dirty="0" smtClean="0"/>
              <a:t>for many programs?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Operating system Part I Introduction</a:t>
            </a:r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4027876" y="620688"/>
            <a:ext cx="47351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Not “</a:t>
            </a:r>
            <a:r>
              <a:rPr lang="en-US" altLang="zh-CN" b="1" u="sng" dirty="0" smtClean="0"/>
              <a:t>E</a:t>
            </a:r>
            <a:r>
              <a:rPr lang="en-US" altLang="zh-CN" dirty="0" smtClean="0"/>
              <a:t>lectro-</a:t>
            </a:r>
            <a:r>
              <a:rPr lang="en-US" altLang="zh-CN" b="1" u="sng" dirty="0" smtClean="0"/>
              <a:t>M</a:t>
            </a:r>
            <a:r>
              <a:rPr lang="en-US" altLang="zh-CN" dirty="0" smtClean="0"/>
              <a:t>agnetic </a:t>
            </a:r>
            <a:r>
              <a:rPr lang="en-US" altLang="zh-CN" b="1" u="sng" dirty="0"/>
              <a:t>M</a:t>
            </a:r>
            <a:r>
              <a:rPr lang="en-US" altLang="zh-CN" dirty="0"/>
              <a:t>easurement </a:t>
            </a:r>
            <a:r>
              <a:rPr lang="zh-CN" altLang="en-US" dirty="0"/>
              <a:t>电磁</a:t>
            </a:r>
            <a:r>
              <a:rPr lang="zh-CN" altLang="en-US" dirty="0" smtClean="0"/>
              <a:t>测量</a:t>
            </a:r>
            <a:r>
              <a:rPr lang="en-US" altLang="zh-CN" dirty="0" smtClean="0"/>
              <a:t>”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82182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and, 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Operating system Part I Introduction</a:t>
            </a:r>
            <a:endParaRPr lang="zh-CN" altLang="en-US"/>
          </a:p>
        </p:txBody>
      </p:sp>
      <p:pic>
        <p:nvPicPr>
          <p:cNvPr id="6" name="Picture 6" descr="http://blog.alertsec.com/wp-content/uploads/2010/02/dataSecurity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7005" y="2424974"/>
            <a:ext cx="1475840" cy="1246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http://xsource.com.au/wp-content/uploads/2012/11/Data-Security-Blog-1024x389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3828" y="2424974"/>
            <a:ext cx="3280660" cy="1246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3 value-added </a:t>
            </a:r>
            <a:r>
              <a:rPr lang="en-US" altLang="zh-CN" dirty="0" smtClean="0"/>
              <a:t>tasks – </a:t>
            </a:r>
            <a:r>
              <a:rPr lang="en-US" altLang="zh-CN" b="1" dirty="0">
                <a:solidFill>
                  <a:srgbClr val="FF0000"/>
                </a:solidFill>
              </a:rPr>
              <a:t>GSD</a:t>
            </a:r>
          </a:p>
          <a:p>
            <a:pPr lvl="1"/>
            <a:r>
              <a:rPr lang="en-US" altLang="zh-CN" b="1" u="sng" cap="small" dirty="0" smtClean="0">
                <a:solidFill>
                  <a:srgbClr val="0070C0"/>
                </a:solidFill>
              </a:rPr>
              <a:t>G</a:t>
            </a:r>
            <a:r>
              <a:rPr lang="en-US" altLang="zh-CN" b="1" cap="small" dirty="0" smtClean="0">
                <a:solidFill>
                  <a:srgbClr val="0070C0"/>
                </a:solidFill>
              </a:rPr>
              <a:t>raphic User Interface</a:t>
            </a:r>
            <a:r>
              <a:rPr lang="en-US" altLang="zh-CN" dirty="0" smtClean="0"/>
              <a:t> </a:t>
            </a:r>
            <a:endParaRPr lang="en-US" altLang="zh-CN" dirty="0" smtClean="0">
              <a:sym typeface="Wingdings" pitchFamily="2" charset="2"/>
            </a:endParaRPr>
          </a:p>
          <a:p>
            <a:pPr lvl="2"/>
            <a:r>
              <a:rPr lang="en-US" altLang="zh-CN" dirty="0" smtClean="0">
                <a:sym typeface="Wingdings" pitchFamily="2" charset="2"/>
              </a:rPr>
              <a:t>How to provide friendly interface for users?</a:t>
            </a:r>
            <a:endParaRPr lang="en-US" altLang="zh-CN" dirty="0">
              <a:sym typeface="Wingdings" pitchFamily="2" charset="2"/>
            </a:endParaRPr>
          </a:p>
          <a:p>
            <a:pPr lvl="1"/>
            <a:r>
              <a:rPr lang="en-US" altLang="zh-CN" b="1" u="sng" cap="small" dirty="0">
                <a:solidFill>
                  <a:srgbClr val="0070C0"/>
                </a:solidFill>
              </a:rPr>
              <a:t>S</a:t>
            </a:r>
            <a:r>
              <a:rPr lang="en-US" altLang="zh-CN" b="1" cap="small" dirty="0">
                <a:solidFill>
                  <a:srgbClr val="0070C0"/>
                </a:solidFill>
              </a:rPr>
              <a:t>ecurity</a:t>
            </a:r>
          </a:p>
          <a:p>
            <a:pPr lvl="2"/>
            <a:r>
              <a:rPr lang="en-US" altLang="zh-CN" dirty="0" smtClean="0"/>
              <a:t>Inside and Outside?</a:t>
            </a:r>
            <a:endParaRPr lang="en-US" altLang="zh-CN" dirty="0"/>
          </a:p>
          <a:p>
            <a:pPr lvl="1"/>
            <a:r>
              <a:rPr lang="en-US" altLang="zh-CN" dirty="0" smtClean="0"/>
              <a:t>Extension of EMM to </a:t>
            </a:r>
            <a:r>
              <a:rPr lang="en-US" altLang="zh-CN" b="1" u="sng" cap="small" dirty="0">
                <a:solidFill>
                  <a:srgbClr val="0070C0"/>
                </a:solidFill>
              </a:rPr>
              <a:t>D</a:t>
            </a:r>
            <a:r>
              <a:rPr lang="en-US" altLang="zh-CN" b="1" cap="small" dirty="0">
                <a:solidFill>
                  <a:srgbClr val="0070C0"/>
                </a:solidFill>
              </a:rPr>
              <a:t>istributed</a:t>
            </a:r>
            <a:r>
              <a:rPr lang="en-US" altLang="zh-CN" dirty="0" smtClean="0"/>
              <a:t> systems</a:t>
            </a:r>
          </a:p>
          <a:p>
            <a:pPr lvl="2"/>
            <a:r>
              <a:rPr lang="en-US" altLang="zh-CN" dirty="0" smtClean="0"/>
              <a:t>Multiprocessor system </a:t>
            </a:r>
            <a:r>
              <a:rPr lang="en-US" altLang="zh-CN" dirty="0" smtClean="0">
                <a:sym typeface="Wingdings" pitchFamily="2" charset="2"/>
              </a:rPr>
              <a:t> Parallel</a:t>
            </a:r>
          </a:p>
          <a:p>
            <a:pPr lvl="3"/>
            <a:r>
              <a:rPr lang="en-US" altLang="zh-CN" dirty="0" smtClean="0">
                <a:sym typeface="Wingdings" pitchFamily="2" charset="2"/>
              </a:rPr>
              <a:t>Many programs could run at the same time now!</a:t>
            </a:r>
            <a:endParaRPr lang="en-US" altLang="zh-CN" dirty="0"/>
          </a:p>
          <a:p>
            <a:pPr lvl="2"/>
            <a:r>
              <a:rPr lang="en-US" altLang="zh-CN" dirty="0" smtClean="0"/>
              <a:t>Data consistency problem and Deadlock are more urgent!</a:t>
            </a:r>
            <a:endParaRPr lang="zh-CN" altLang="en-US" dirty="0"/>
          </a:p>
        </p:txBody>
      </p:sp>
      <p:pic>
        <p:nvPicPr>
          <p:cNvPr id="5" name="Picture 8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381800" y="1052736"/>
            <a:ext cx="1793776" cy="1372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97666" name="Picture 2" descr="http://ts4.mm.bing.net/th?id=H.4933681326721403&amp;pid=1.9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5548" y="5120541"/>
            <a:ext cx="2247544" cy="1685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7668" name="Picture 4" descr="http://images.betterworldbooks.com/084/Distributed-System-Design-9780849331787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7282" y="5183025"/>
            <a:ext cx="1129392" cy="1685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7669" name="Picture 5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8123" y="5183702"/>
            <a:ext cx="1188751" cy="16742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97671" name="Picture 7" descr="http://ts2.cn.mm.bing.net/th?id=H.4718043943666169&amp;pid=1.7&amp;w=99&amp;h=141&amp;c=7&amp;rs=1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9775" y="5183024"/>
            <a:ext cx="1176045" cy="1674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9" descr="http://www.ixbt.com/cpu/rmma/numa/smp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056" y="5166051"/>
            <a:ext cx="2915816" cy="1640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矩形 7"/>
          <p:cNvSpPr/>
          <p:nvPr/>
        </p:nvSpPr>
        <p:spPr>
          <a:xfrm>
            <a:off x="4053338" y="683404"/>
            <a:ext cx="50551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Not “</a:t>
            </a:r>
            <a:r>
              <a:rPr lang="en-US" altLang="zh-CN" b="1" u="sng" dirty="0" smtClean="0"/>
              <a:t>G</a:t>
            </a:r>
            <a:r>
              <a:rPr lang="en-US" altLang="zh-CN" dirty="0" smtClean="0"/>
              <a:t>reenwich </a:t>
            </a:r>
            <a:r>
              <a:rPr lang="en-US" altLang="zh-CN" b="1" u="sng" dirty="0" smtClean="0"/>
              <a:t>S</a:t>
            </a:r>
            <a:r>
              <a:rPr lang="en-US" altLang="zh-CN" dirty="0" smtClean="0"/>
              <a:t>idereal </a:t>
            </a:r>
            <a:r>
              <a:rPr lang="en-US" altLang="zh-CN" b="1" u="sng" dirty="0" smtClean="0"/>
              <a:t>D</a:t>
            </a:r>
            <a:r>
              <a:rPr lang="en-US" altLang="zh-CN" dirty="0" smtClean="0"/>
              <a:t>ate</a:t>
            </a:r>
            <a:r>
              <a:rPr lang="en-US" altLang="zh-CN" dirty="0"/>
              <a:t>: </a:t>
            </a:r>
            <a:r>
              <a:rPr lang="zh-CN" altLang="en-US" dirty="0" smtClean="0"/>
              <a:t>格林尼治恒星日期</a:t>
            </a:r>
            <a:r>
              <a:rPr lang="en-US" altLang="zh-CN" dirty="0" smtClean="0"/>
              <a:t>”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98516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4976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4976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4976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4976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4976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4976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4976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4976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4976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4976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4976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4976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Operating system Part I Introduction</a:t>
            </a:r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0" y="-478"/>
            <a:ext cx="9144000" cy="936104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 smtClean="0"/>
              <a:t>Support to execute many programs concurrently [with limited resources][Local or Remote]</a:t>
            </a:r>
            <a:endParaRPr lang="zh-CN" altLang="en-US" sz="3200" dirty="0"/>
          </a:p>
        </p:txBody>
      </p:sp>
      <p:sp>
        <p:nvSpPr>
          <p:cNvPr id="6" name="矩形 5"/>
          <p:cNvSpPr/>
          <p:nvPr/>
        </p:nvSpPr>
        <p:spPr>
          <a:xfrm>
            <a:off x="0" y="5921896"/>
            <a:ext cx="9144000" cy="936104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 smtClean="0"/>
              <a:t>Limited resources: 1:1:M – von Neumann</a:t>
            </a:r>
            <a:endParaRPr lang="zh-CN" altLang="en-US" sz="3200" dirty="0"/>
          </a:p>
        </p:txBody>
      </p:sp>
      <p:sp>
        <p:nvSpPr>
          <p:cNvPr id="7" name="矩形 6"/>
          <p:cNvSpPr/>
          <p:nvPr/>
        </p:nvSpPr>
        <p:spPr>
          <a:xfrm>
            <a:off x="0" y="1772816"/>
            <a:ext cx="1691680" cy="331189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altLang="zh-CN" sz="3200" dirty="0" smtClean="0"/>
              <a:t>OS’s responsibility </a:t>
            </a:r>
          </a:p>
          <a:p>
            <a:pPr algn="ctr"/>
            <a:r>
              <a:rPr lang="en-US" altLang="zh-CN" sz="3200" dirty="0" smtClean="0"/>
              <a:t>[programming]</a:t>
            </a:r>
            <a:endParaRPr lang="zh-CN" altLang="en-US" sz="3200" dirty="0"/>
          </a:p>
        </p:txBody>
      </p:sp>
      <p:sp>
        <p:nvSpPr>
          <p:cNvPr id="8" name="下箭头 7"/>
          <p:cNvSpPr/>
          <p:nvPr/>
        </p:nvSpPr>
        <p:spPr>
          <a:xfrm>
            <a:off x="611560" y="5084706"/>
            <a:ext cx="504056" cy="837190"/>
          </a:xfrm>
          <a:prstGeom prst="downArrow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下箭头 8"/>
          <p:cNvSpPr/>
          <p:nvPr/>
        </p:nvSpPr>
        <p:spPr>
          <a:xfrm flipV="1">
            <a:off x="611560" y="935626"/>
            <a:ext cx="504056" cy="837190"/>
          </a:xfrm>
          <a:prstGeom prst="downArrow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圆角矩形 9"/>
          <p:cNvSpPr/>
          <p:nvPr/>
        </p:nvSpPr>
        <p:spPr>
          <a:xfrm>
            <a:off x="2483768" y="4675239"/>
            <a:ext cx="6336704" cy="1058017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800" b="1" u="sng" dirty="0" smtClean="0"/>
              <a:t>Manage the resources</a:t>
            </a:r>
            <a:r>
              <a:rPr lang="en-US" altLang="zh-CN" sz="2400" dirty="0" smtClean="0"/>
              <a:t>: </a:t>
            </a:r>
          </a:p>
          <a:p>
            <a:pPr algn="ctr"/>
            <a:r>
              <a:rPr lang="en-US" altLang="zh-CN" sz="2400" dirty="0" smtClean="0"/>
              <a:t>Define the necessary information (Data Structure) for those resources</a:t>
            </a:r>
            <a:endParaRPr lang="zh-CN" altLang="en-US" sz="2400" dirty="0"/>
          </a:p>
        </p:txBody>
      </p:sp>
      <p:sp>
        <p:nvSpPr>
          <p:cNvPr id="11" name="圆角矩形 10"/>
          <p:cNvSpPr/>
          <p:nvPr/>
        </p:nvSpPr>
        <p:spPr>
          <a:xfrm>
            <a:off x="2483768" y="3453282"/>
            <a:ext cx="6336704" cy="1058017"/>
          </a:xfrm>
          <a:prstGeom prst="roundRect">
            <a:avLst/>
          </a:prstGeom>
          <a:solidFill>
            <a:srgbClr val="C00000">
              <a:alpha val="71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800" b="1" u="sng" dirty="0" smtClean="0"/>
              <a:t>Carefully sharing resources </a:t>
            </a:r>
            <a:r>
              <a:rPr lang="en-US" altLang="zh-CN" sz="2000" b="1" u="sng" dirty="0" smtClean="0"/>
              <a:t>among programs</a:t>
            </a:r>
            <a:r>
              <a:rPr lang="en-US" altLang="zh-CN" sz="2400" dirty="0" smtClean="0"/>
              <a:t>: </a:t>
            </a:r>
          </a:p>
          <a:p>
            <a:pPr algn="ctr"/>
            <a:r>
              <a:rPr lang="en-US" altLang="zh-CN" sz="2400" dirty="0" smtClean="0"/>
              <a:t>Multiplexing + Synchronization</a:t>
            </a:r>
            <a:endParaRPr lang="zh-CN" altLang="en-US" sz="2400" dirty="0"/>
          </a:p>
        </p:txBody>
      </p:sp>
      <p:sp>
        <p:nvSpPr>
          <p:cNvPr id="12" name="圆角矩形 11"/>
          <p:cNvSpPr/>
          <p:nvPr/>
        </p:nvSpPr>
        <p:spPr>
          <a:xfrm>
            <a:off x="2483768" y="2231324"/>
            <a:ext cx="6336704" cy="1058017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800" b="1" u="sng" dirty="0" smtClean="0"/>
              <a:t>Carry out the security strategy</a:t>
            </a:r>
            <a:r>
              <a:rPr lang="en-US" altLang="zh-CN" sz="2400" dirty="0" smtClean="0"/>
              <a:t>: </a:t>
            </a:r>
          </a:p>
          <a:p>
            <a:pPr algn="ctr"/>
            <a:r>
              <a:rPr lang="en-US" altLang="zh-CN" sz="2400" dirty="0" smtClean="0"/>
              <a:t>Control the resource access safely</a:t>
            </a:r>
            <a:endParaRPr lang="zh-CN" altLang="en-US" sz="2400" dirty="0"/>
          </a:p>
        </p:txBody>
      </p:sp>
      <p:sp>
        <p:nvSpPr>
          <p:cNvPr id="13" name="圆角矩形 12"/>
          <p:cNvSpPr/>
          <p:nvPr/>
        </p:nvSpPr>
        <p:spPr>
          <a:xfrm>
            <a:off x="2498516" y="1009366"/>
            <a:ext cx="6321956" cy="1058017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800" b="1" u="sng" dirty="0" smtClean="0"/>
              <a:t>Friendly Interface</a:t>
            </a:r>
            <a:r>
              <a:rPr lang="en-US" altLang="zh-CN" sz="2400" dirty="0" smtClean="0"/>
              <a:t>: </a:t>
            </a:r>
          </a:p>
          <a:p>
            <a:pPr algn="ctr"/>
            <a:r>
              <a:rPr lang="en-US" altLang="zh-CN" sz="2400" dirty="0" smtClean="0"/>
              <a:t>GUI system (based on OO)</a:t>
            </a:r>
            <a:endParaRPr lang="zh-CN" altLang="en-US" sz="2400" dirty="0"/>
          </a:p>
        </p:txBody>
      </p:sp>
      <p:sp>
        <p:nvSpPr>
          <p:cNvPr id="14" name="圆角矩形 13"/>
          <p:cNvSpPr/>
          <p:nvPr/>
        </p:nvSpPr>
        <p:spPr>
          <a:xfrm>
            <a:off x="2403987" y="2153265"/>
            <a:ext cx="6557134" cy="3768631"/>
          </a:xfrm>
          <a:prstGeom prst="roundRect">
            <a:avLst>
              <a:gd name="adj" fmla="val 5709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790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Operating system Part I Introduction</a:t>
            </a:r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0" y="-478"/>
            <a:ext cx="9144000" cy="936104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 smtClean="0"/>
              <a:t>Support to execute many programs concurrently [with limited resources</a:t>
            </a:r>
            <a:r>
              <a:rPr lang="en-US" altLang="zh-CN" sz="3200" dirty="0"/>
              <a:t>] [Local or Remote]</a:t>
            </a:r>
            <a:endParaRPr lang="zh-CN" altLang="en-US" sz="3200" dirty="0"/>
          </a:p>
        </p:txBody>
      </p:sp>
      <p:sp>
        <p:nvSpPr>
          <p:cNvPr id="6" name="矩形 5"/>
          <p:cNvSpPr/>
          <p:nvPr/>
        </p:nvSpPr>
        <p:spPr>
          <a:xfrm>
            <a:off x="0" y="5921896"/>
            <a:ext cx="9144000" cy="936104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 smtClean="0"/>
              <a:t>Limited resources: 1:1:M – von Neumann</a:t>
            </a:r>
            <a:endParaRPr lang="zh-CN" altLang="en-US" sz="3200" dirty="0"/>
          </a:p>
        </p:txBody>
      </p:sp>
      <p:sp>
        <p:nvSpPr>
          <p:cNvPr id="7" name="矩形 6"/>
          <p:cNvSpPr/>
          <p:nvPr/>
        </p:nvSpPr>
        <p:spPr>
          <a:xfrm>
            <a:off x="0" y="1772816"/>
            <a:ext cx="1691680" cy="331189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altLang="zh-CN" sz="3200" dirty="0" smtClean="0"/>
              <a:t>OS’s responsibility </a:t>
            </a:r>
          </a:p>
          <a:p>
            <a:pPr algn="ctr"/>
            <a:r>
              <a:rPr lang="en-US" altLang="zh-CN" sz="3200" dirty="0" smtClean="0"/>
              <a:t>[programming]</a:t>
            </a:r>
            <a:endParaRPr lang="zh-CN" altLang="en-US" sz="3200" dirty="0"/>
          </a:p>
        </p:txBody>
      </p:sp>
      <p:sp>
        <p:nvSpPr>
          <p:cNvPr id="8" name="下箭头 7"/>
          <p:cNvSpPr/>
          <p:nvPr/>
        </p:nvSpPr>
        <p:spPr>
          <a:xfrm>
            <a:off x="611560" y="5084706"/>
            <a:ext cx="504056" cy="837190"/>
          </a:xfrm>
          <a:prstGeom prst="downArrow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下箭头 8"/>
          <p:cNvSpPr/>
          <p:nvPr/>
        </p:nvSpPr>
        <p:spPr>
          <a:xfrm flipV="1">
            <a:off x="611560" y="935626"/>
            <a:ext cx="504056" cy="837190"/>
          </a:xfrm>
          <a:prstGeom prst="downArrow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圆角矩形 9"/>
          <p:cNvSpPr/>
          <p:nvPr/>
        </p:nvSpPr>
        <p:spPr>
          <a:xfrm>
            <a:off x="2415127" y="4675239"/>
            <a:ext cx="6336704" cy="1058017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800" b="1" u="sng" dirty="0" smtClean="0"/>
              <a:t>Manage the resources</a:t>
            </a:r>
            <a:r>
              <a:rPr lang="en-US" altLang="zh-CN" sz="2400" dirty="0" smtClean="0"/>
              <a:t>: </a:t>
            </a:r>
          </a:p>
          <a:p>
            <a:pPr algn="ctr"/>
            <a:r>
              <a:rPr lang="en-US" altLang="zh-CN" sz="2400" dirty="0" smtClean="0"/>
              <a:t>Define the necessary information (Data Structure) for those resources</a:t>
            </a:r>
            <a:endParaRPr lang="zh-CN" altLang="en-US" sz="2400" dirty="0"/>
          </a:p>
        </p:txBody>
      </p:sp>
      <p:sp>
        <p:nvSpPr>
          <p:cNvPr id="11" name="圆角矩形 10"/>
          <p:cNvSpPr/>
          <p:nvPr/>
        </p:nvSpPr>
        <p:spPr>
          <a:xfrm>
            <a:off x="2415127" y="3453282"/>
            <a:ext cx="6336704" cy="1058017"/>
          </a:xfrm>
          <a:prstGeom prst="roundRect">
            <a:avLst/>
          </a:prstGeom>
          <a:solidFill>
            <a:srgbClr val="C00000">
              <a:alpha val="71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800" b="1" u="sng" dirty="0" smtClean="0"/>
              <a:t>Carefully sharing resources </a:t>
            </a:r>
            <a:r>
              <a:rPr lang="en-US" altLang="zh-CN" sz="2000" b="1" u="sng" dirty="0" smtClean="0"/>
              <a:t>among programs</a:t>
            </a:r>
            <a:r>
              <a:rPr lang="en-US" altLang="zh-CN" sz="2400" dirty="0" smtClean="0"/>
              <a:t>: </a:t>
            </a:r>
          </a:p>
          <a:p>
            <a:pPr algn="ctr"/>
            <a:r>
              <a:rPr lang="en-US" altLang="zh-CN" sz="2400" dirty="0" smtClean="0"/>
              <a:t>Multiplexing + Synchronization</a:t>
            </a:r>
            <a:endParaRPr lang="zh-CN" altLang="en-US" sz="2400" dirty="0"/>
          </a:p>
        </p:txBody>
      </p:sp>
      <p:sp>
        <p:nvSpPr>
          <p:cNvPr id="12" name="圆角矩形 11"/>
          <p:cNvSpPr/>
          <p:nvPr/>
        </p:nvSpPr>
        <p:spPr>
          <a:xfrm>
            <a:off x="2415127" y="2231324"/>
            <a:ext cx="6336704" cy="1058017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800" b="1" u="sng" dirty="0" smtClean="0"/>
              <a:t>Carry out the security strategy</a:t>
            </a:r>
            <a:r>
              <a:rPr lang="en-US" altLang="zh-CN" sz="2400" dirty="0" smtClean="0"/>
              <a:t>: </a:t>
            </a:r>
          </a:p>
          <a:p>
            <a:pPr algn="ctr"/>
            <a:r>
              <a:rPr lang="en-US" altLang="zh-CN" sz="2400" dirty="0" smtClean="0"/>
              <a:t>Control the resource access safely</a:t>
            </a:r>
            <a:endParaRPr lang="zh-CN" altLang="en-US" sz="2400" dirty="0"/>
          </a:p>
        </p:txBody>
      </p:sp>
      <p:sp>
        <p:nvSpPr>
          <p:cNvPr id="13" name="圆角矩形 12"/>
          <p:cNvSpPr/>
          <p:nvPr/>
        </p:nvSpPr>
        <p:spPr>
          <a:xfrm>
            <a:off x="2123728" y="1009366"/>
            <a:ext cx="3024336" cy="1058017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800" b="1" u="sng" dirty="0" smtClean="0"/>
              <a:t>Friendly Interface</a:t>
            </a:r>
            <a:r>
              <a:rPr lang="en-US" altLang="zh-CN" sz="2400" dirty="0" smtClean="0"/>
              <a:t>: </a:t>
            </a:r>
          </a:p>
          <a:p>
            <a:pPr algn="ctr"/>
            <a:r>
              <a:rPr lang="en-US" altLang="zh-CN" sz="2400" dirty="0" smtClean="0"/>
              <a:t>GUI system (based on OO)</a:t>
            </a:r>
            <a:endParaRPr lang="zh-CN" altLang="en-US" sz="2400" dirty="0"/>
          </a:p>
        </p:txBody>
      </p:sp>
      <p:sp>
        <p:nvSpPr>
          <p:cNvPr id="14" name="圆角矩形 13"/>
          <p:cNvSpPr/>
          <p:nvPr/>
        </p:nvSpPr>
        <p:spPr>
          <a:xfrm>
            <a:off x="2335346" y="2153265"/>
            <a:ext cx="6557134" cy="3768631"/>
          </a:xfrm>
          <a:prstGeom prst="roundRect">
            <a:avLst>
              <a:gd name="adj" fmla="val 5709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圆角矩形 14"/>
          <p:cNvSpPr/>
          <p:nvPr/>
        </p:nvSpPr>
        <p:spPr>
          <a:xfrm>
            <a:off x="5220072" y="1009366"/>
            <a:ext cx="3888432" cy="1058017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800" b="1" u="sng" dirty="0" smtClean="0"/>
              <a:t>Distributed Computing</a:t>
            </a:r>
            <a:r>
              <a:rPr lang="en-US" altLang="zh-CN" sz="2400" dirty="0" smtClean="0"/>
              <a:t>:</a:t>
            </a:r>
          </a:p>
          <a:p>
            <a:pPr algn="ctr"/>
            <a:r>
              <a:rPr lang="en-US" altLang="zh-CN" sz="2400" dirty="0" smtClean="0"/>
              <a:t>Providing services for remote computers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035299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000108"/>
            <a:ext cx="8686800" cy="5857892"/>
          </a:xfrm>
        </p:spPr>
        <p:txBody>
          <a:bodyPr>
            <a:normAutofit fontScale="92500"/>
          </a:bodyPr>
          <a:lstStyle/>
          <a:p>
            <a:r>
              <a:rPr lang="en-US" altLang="zh-CN" dirty="0"/>
              <a:t>Other fundamental </a:t>
            </a:r>
            <a:r>
              <a:rPr lang="en-US" altLang="zh-CN" dirty="0" smtClean="0"/>
              <a:t>problems</a:t>
            </a:r>
          </a:p>
          <a:p>
            <a:pPr lvl="1"/>
            <a:r>
              <a:rPr lang="en-US" altLang="zh-CN" dirty="0" smtClean="0"/>
              <a:t>How to identify the program you want to run?</a:t>
            </a:r>
          </a:p>
          <a:p>
            <a:pPr lvl="1"/>
            <a:r>
              <a:rPr lang="en-US" altLang="zh-CN" dirty="0" smtClean="0"/>
              <a:t>How to represent and organize files in HDD?</a:t>
            </a:r>
          </a:p>
          <a:p>
            <a:pPr lvl="2"/>
            <a:r>
              <a:rPr lang="en-US" altLang="zh-CN" dirty="0" smtClean="0"/>
              <a:t>With the help of CO to understand how those bits are recorded </a:t>
            </a:r>
          </a:p>
          <a:p>
            <a:pPr lvl="1"/>
            <a:r>
              <a:rPr lang="en-US" altLang="zh-CN" dirty="0" smtClean="0"/>
              <a:t>How to allocate limited MM to programs?</a:t>
            </a:r>
          </a:p>
          <a:p>
            <a:pPr lvl="1"/>
            <a:r>
              <a:rPr lang="en-US" altLang="zh-CN" dirty="0" smtClean="0"/>
              <a:t>How to execute the ready program?</a:t>
            </a:r>
          </a:p>
          <a:p>
            <a:pPr lvl="2"/>
            <a:r>
              <a:rPr lang="en-US" altLang="zh-CN" dirty="0" smtClean="0"/>
              <a:t>You have learned in </a:t>
            </a:r>
            <a:r>
              <a:rPr lang="en-US" altLang="zh-CN" b="1" u="sng" dirty="0" smtClean="0"/>
              <a:t>C</a:t>
            </a:r>
            <a:r>
              <a:rPr lang="en-US" altLang="zh-CN" dirty="0" smtClean="0"/>
              <a:t>omputer </a:t>
            </a:r>
            <a:r>
              <a:rPr lang="en-US" altLang="zh-CN" b="1" u="sng" dirty="0" smtClean="0"/>
              <a:t>O</a:t>
            </a:r>
            <a:r>
              <a:rPr lang="en-US" altLang="zh-CN" dirty="0" smtClean="0"/>
              <a:t>rganization</a:t>
            </a:r>
          </a:p>
          <a:p>
            <a:pPr lvl="1"/>
            <a:r>
              <a:rPr lang="en-US" altLang="zh-CN" dirty="0" smtClean="0"/>
              <a:t>How to support GUI?</a:t>
            </a:r>
          </a:p>
          <a:p>
            <a:pPr lvl="1"/>
            <a:r>
              <a:rPr lang="en-US" altLang="zh-CN" dirty="0" smtClean="0"/>
              <a:t>How to carry out inner and outer security?</a:t>
            </a:r>
          </a:p>
          <a:p>
            <a:pPr lvl="1"/>
            <a:r>
              <a:rPr lang="en-US" altLang="zh-CN" dirty="0" smtClean="0"/>
              <a:t>How to carry out CPU switching, Lock mechanism, …</a:t>
            </a:r>
          </a:p>
          <a:p>
            <a:r>
              <a:rPr lang="en-US" altLang="zh-CN" dirty="0" smtClean="0"/>
              <a:t>All we need is to design </a:t>
            </a:r>
            <a:r>
              <a:rPr lang="en-US" altLang="zh-CN" b="1" u="sng" dirty="0" smtClean="0"/>
              <a:t>data </a:t>
            </a:r>
            <a:r>
              <a:rPr lang="en-US" altLang="zh-CN" b="1" u="sng" dirty="0"/>
              <a:t>structure and related </a:t>
            </a:r>
            <a:r>
              <a:rPr lang="en-US" altLang="zh-CN" b="1" u="sng" dirty="0" smtClean="0"/>
              <a:t>operations</a:t>
            </a:r>
            <a:r>
              <a:rPr lang="en-US" altLang="zh-CN" dirty="0" smtClean="0"/>
              <a:t> </a:t>
            </a:r>
            <a:r>
              <a:rPr lang="en-US" altLang="zh-CN" dirty="0" smtClean="0">
                <a:sym typeface="Wingdings" panose="05000000000000000000" pitchFamily="2" charset="2"/>
              </a:rPr>
              <a:t>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Operating system Part I Introduction</a:t>
            </a:r>
            <a:endParaRPr lang="zh-CN" altLang="en-US"/>
          </a:p>
        </p:txBody>
      </p:sp>
      <p:sp>
        <p:nvSpPr>
          <p:cNvPr id="6" name="Cloud 10"/>
          <p:cNvSpPr/>
          <p:nvPr/>
        </p:nvSpPr>
        <p:spPr>
          <a:xfrm>
            <a:off x="4427984" y="3717032"/>
            <a:ext cx="5112568" cy="2016224"/>
          </a:xfrm>
          <a:prstGeom prst="cloud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 smtClean="0"/>
              <a:t>Yes, DSA is important! </a:t>
            </a: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329705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accent3">
              <a:lumMod val="75000"/>
            </a:schemeClr>
          </a:solidFill>
        </p:spPr>
        <p:txBody>
          <a:bodyPr/>
          <a:lstStyle/>
          <a:p>
            <a:r>
              <a:rPr lang="en-US" altLang="zh-CN" dirty="0" smtClean="0">
                <a:solidFill>
                  <a:schemeClr val="bg1"/>
                </a:solidFill>
                <a:latin typeface="Happy" pitchFamily="34" charset="0"/>
              </a:rPr>
              <a:t>Services</a:t>
            </a:r>
            <a:endParaRPr lang="zh-CN" altLang="en-US" dirty="0">
              <a:solidFill>
                <a:schemeClr val="bg1"/>
              </a:solidFill>
              <a:latin typeface="Happy" pitchFamily="34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Operating system Part I Introduction</a:t>
            </a:r>
            <a:endParaRPr lang="zh-CN" alt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285852" y="571480"/>
            <a:ext cx="7858148" cy="5197493"/>
          </a:xfrm>
        </p:spPr>
        <p:txBody>
          <a:bodyPr anchor="ctr">
            <a:normAutofit fontScale="92500" lnSpcReduction="10000"/>
          </a:bodyPr>
          <a:lstStyle/>
          <a:p>
            <a:r>
              <a:rPr lang="en-US" altLang="zh-CN" dirty="0"/>
              <a:t>Problems and ideas when implementing OS</a:t>
            </a:r>
          </a:p>
          <a:p>
            <a:pPr lvl="1"/>
            <a:r>
              <a:rPr lang="en-US" altLang="zh-CN" dirty="0"/>
              <a:t>Problems: </a:t>
            </a:r>
            <a:r>
              <a:rPr lang="en-US" altLang="zh-CN" dirty="0" smtClean="0"/>
              <a:t>EMM+GSD</a:t>
            </a:r>
          </a:p>
          <a:p>
            <a:pPr lvl="1"/>
            <a:r>
              <a:rPr lang="en-US" altLang="zh-CN" dirty="0"/>
              <a:t>Ideas: Multiplex resource + Synchronize programs</a:t>
            </a:r>
          </a:p>
          <a:p>
            <a:r>
              <a:rPr lang="en-US" altLang="zh-CN" dirty="0" smtClean="0">
                <a:solidFill>
                  <a:schemeClr val="accent6">
                    <a:lumMod val="75000"/>
                  </a:schemeClr>
                </a:solidFill>
              </a:rPr>
              <a:t>Construct 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</a:rPr>
              <a:t>OS</a:t>
            </a:r>
          </a:p>
          <a:p>
            <a:pPr lvl="1"/>
            <a:r>
              <a:rPr lang="en-US" altLang="zh-CN" dirty="0">
                <a:solidFill>
                  <a:schemeClr val="accent6">
                    <a:lumMod val="75000"/>
                  </a:schemeClr>
                </a:solidFill>
              </a:rPr>
              <a:t>Evolution of </a:t>
            </a:r>
            <a:r>
              <a:rPr lang="en-US" altLang="zh-CN" dirty="0" err="1">
                <a:solidFill>
                  <a:schemeClr val="accent6">
                    <a:lumMod val="75000"/>
                  </a:schemeClr>
                </a:solidFill>
              </a:rPr>
              <a:t>OSs’s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</a:rPr>
              <a:t> structures</a:t>
            </a:r>
          </a:p>
          <a:p>
            <a:pPr lvl="2"/>
            <a:r>
              <a:rPr lang="en-US" altLang="zh-CN" dirty="0" smtClean="0">
                <a:solidFill>
                  <a:schemeClr val="accent6">
                    <a:lumMod val="75000"/>
                  </a:schemeClr>
                </a:solidFill>
              </a:rPr>
              <a:t>Simple structure/monolithic structure</a:t>
            </a:r>
          </a:p>
          <a:p>
            <a:pPr lvl="2"/>
            <a:r>
              <a:rPr lang="en-US" altLang="zh-CN" dirty="0" smtClean="0">
                <a:solidFill>
                  <a:schemeClr val="accent6">
                    <a:lumMod val="75000"/>
                  </a:schemeClr>
                </a:solidFill>
              </a:rPr>
              <a:t>Modular, Layered, Microkernel</a:t>
            </a:r>
          </a:p>
          <a:p>
            <a:pPr lvl="2"/>
            <a:r>
              <a:rPr lang="en-US" altLang="zh-CN" dirty="0" smtClean="0">
                <a:solidFill>
                  <a:schemeClr val="accent6">
                    <a:lumMod val="75000"/>
                  </a:schemeClr>
                </a:solidFill>
              </a:rPr>
              <a:t>Trend – Virtual machine</a:t>
            </a:r>
          </a:p>
          <a:p>
            <a:r>
              <a:rPr lang="en-US" altLang="zh-CN" dirty="0" smtClean="0"/>
              <a:t>How </a:t>
            </a:r>
            <a:r>
              <a:rPr lang="en-US" altLang="zh-CN" dirty="0"/>
              <a:t>to use the functions defined in OS?</a:t>
            </a:r>
          </a:p>
          <a:p>
            <a:pPr lvl="1"/>
            <a:r>
              <a:rPr lang="en-US" altLang="zh-CN" dirty="0"/>
              <a:t>System </a:t>
            </a:r>
            <a:r>
              <a:rPr lang="en-US" altLang="zh-CN" dirty="0" smtClean="0"/>
              <a:t>Call/API</a:t>
            </a:r>
          </a:p>
          <a:p>
            <a:r>
              <a:rPr lang="en-US" altLang="zh-CN" dirty="0"/>
              <a:t>How to load and run OS</a:t>
            </a:r>
            <a:r>
              <a:rPr lang="en-US" altLang="zh-CN" dirty="0" smtClean="0"/>
              <a:t>?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893336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We’ve learned – 4 components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We can distill 4 kinds of resources / concepts</a:t>
            </a:r>
          </a:p>
          <a:p>
            <a:pPr lvl="1"/>
            <a:r>
              <a:rPr lang="en-US" altLang="zh-CN" b="1" dirty="0" smtClean="0"/>
              <a:t>CPU</a:t>
            </a:r>
            <a:r>
              <a:rPr lang="en-US" altLang="zh-CN" dirty="0" smtClean="0"/>
              <a:t>, </a:t>
            </a:r>
            <a:r>
              <a:rPr lang="en-US" altLang="zh-CN" b="1" dirty="0" smtClean="0"/>
              <a:t>Main Memory</a:t>
            </a:r>
            <a:r>
              <a:rPr lang="en-US" altLang="zh-CN" dirty="0" smtClean="0"/>
              <a:t>, </a:t>
            </a:r>
            <a:r>
              <a:rPr lang="en-US" altLang="zh-CN" b="1" dirty="0" smtClean="0"/>
              <a:t>Hard Disk</a:t>
            </a:r>
            <a:r>
              <a:rPr lang="en-US" altLang="zh-CN" dirty="0" smtClean="0"/>
              <a:t>, </a:t>
            </a:r>
            <a:r>
              <a:rPr lang="en-US" altLang="zh-CN" b="1" dirty="0" smtClean="0"/>
              <a:t>File</a:t>
            </a:r>
            <a:endParaRPr lang="en-US" altLang="zh-CN" b="1" dirty="0"/>
          </a:p>
          <a:p>
            <a:r>
              <a:rPr lang="en-US" altLang="zh-CN" dirty="0" smtClean="0"/>
              <a:t>Modern OS has 4 fundamental components</a:t>
            </a:r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Operating system Part I Introduction</a:t>
            </a:r>
            <a:endParaRPr lang="zh-CN" altLang="en-US"/>
          </a:p>
        </p:txBody>
      </p:sp>
      <p:pic>
        <p:nvPicPr>
          <p:cNvPr id="4966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2649451"/>
            <a:ext cx="6048672" cy="42288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45207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However, OS is more complex!</a:t>
            </a:r>
          </a:p>
          <a:p>
            <a:pPr lvl="1"/>
            <a:r>
              <a:rPr lang="en-US" altLang="zh-CN" dirty="0" smtClean="0"/>
              <a:t>There are so many functions implemented in OS!</a:t>
            </a:r>
          </a:p>
          <a:p>
            <a:r>
              <a:rPr lang="en-US" altLang="zh-CN" dirty="0" smtClean="0"/>
              <a:t>Kernel size (</a:t>
            </a:r>
            <a:r>
              <a:rPr lang="en-US" altLang="zh-CN" b="1" dirty="0" smtClean="0"/>
              <a:t>EMM</a:t>
            </a:r>
            <a:r>
              <a:rPr lang="en-US" altLang="zh-CN" dirty="0" smtClean="0"/>
              <a:t>+</a:t>
            </a:r>
            <a:r>
              <a:rPr lang="en-US" altLang="zh-CN" b="1" dirty="0" smtClean="0"/>
              <a:t>S</a:t>
            </a:r>
            <a:r>
              <a:rPr lang="en-US" altLang="zh-CN" dirty="0" smtClean="0"/>
              <a:t>, without those drivers, etc.) of many OSs</a:t>
            </a:r>
          </a:p>
          <a:p>
            <a:pPr lvl="1"/>
            <a:r>
              <a:rPr lang="en-US" altLang="zh-CN" dirty="0"/>
              <a:t>Unix 32/V (VAX)               </a:t>
            </a:r>
            <a:r>
              <a:rPr lang="en-US" altLang="zh-CN" dirty="0" smtClean="0"/>
              <a:t>		180k</a:t>
            </a:r>
          </a:p>
          <a:p>
            <a:pPr lvl="1"/>
            <a:r>
              <a:rPr lang="en-US" altLang="zh-CN" dirty="0"/>
              <a:t>BSD 4.3 (VAX)                 </a:t>
            </a:r>
            <a:r>
              <a:rPr lang="en-US" altLang="zh-CN" dirty="0" smtClean="0"/>
              <a:t>		640k</a:t>
            </a:r>
          </a:p>
          <a:p>
            <a:pPr lvl="1"/>
            <a:r>
              <a:rPr lang="en-US" altLang="zh-CN" dirty="0"/>
              <a:t>Mach 2.0 (VAX)               </a:t>
            </a:r>
            <a:r>
              <a:rPr lang="en-US" altLang="zh-CN" dirty="0" smtClean="0"/>
              <a:t>		1000k</a:t>
            </a:r>
          </a:p>
          <a:p>
            <a:pPr lvl="1"/>
            <a:r>
              <a:rPr lang="fi-FI" altLang="zh-CN" dirty="0"/>
              <a:t>SunOS 4.03 (Sun 3, Sun </a:t>
            </a:r>
            <a:r>
              <a:rPr lang="fi-FI" altLang="zh-CN" dirty="0" smtClean="0"/>
              <a:t>4)		2400k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Windows NT </a:t>
            </a:r>
            <a:r>
              <a:rPr lang="en-US" altLang="zh-CN" dirty="0"/>
              <a:t>(x86</a:t>
            </a:r>
            <a:r>
              <a:rPr lang="en-US" altLang="zh-CN" dirty="0" smtClean="0"/>
              <a:t>)			4000k</a:t>
            </a:r>
          </a:p>
          <a:p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Operating system Part I Introduction</a:t>
            </a:r>
            <a:endParaRPr lang="zh-CN" altLang="en-US"/>
          </a:p>
        </p:txBody>
      </p:sp>
      <p:sp>
        <p:nvSpPr>
          <p:cNvPr id="5" name="Cloud 10"/>
          <p:cNvSpPr/>
          <p:nvPr/>
        </p:nvSpPr>
        <p:spPr>
          <a:xfrm>
            <a:off x="4499992" y="-31328"/>
            <a:ext cx="5400600" cy="2304256"/>
          </a:xfrm>
          <a:prstGeom prst="cloud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 smtClean="0"/>
              <a:t>Are you kidding?! This small?!! However, map them into function numbers</a:t>
            </a:r>
            <a:endParaRPr lang="zh-CN" altLang="en-US" sz="2800" b="1" dirty="0"/>
          </a:p>
        </p:txBody>
      </p:sp>
      <p:sp>
        <p:nvSpPr>
          <p:cNvPr id="6" name="矩形 5"/>
          <p:cNvSpPr/>
          <p:nvPr/>
        </p:nvSpPr>
        <p:spPr>
          <a:xfrm>
            <a:off x="5280600" y="6021288"/>
            <a:ext cx="38393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http://www.gordoni.com/os-sizes.html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14565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9" presetClass="entr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How to understand the problems in OS?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7504" y="1000108"/>
            <a:ext cx="9036496" cy="5857892"/>
          </a:xfrm>
        </p:spPr>
        <p:txBody>
          <a:bodyPr>
            <a:normAutofit fontScale="92500" lnSpcReduction="20000"/>
          </a:bodyPr>
          <a:lstStyle/>
          <a:p>
            <a:r>
              <a:rPr lang="en-US" altLang="zh-CN" dirty="0" smtClean="0"/>
              <a:t>Same as in other courses/theories, we could start from </a:t>
            </a:r>
            <a:r>
              <a:rPr lang="en-US" altLang="zh-CN" b="1" cap="small" dirty="0" smtClean="0">
                <a:solidFill>
                  <a:srgbClr val="FF0000"/>
                </a:solidFill>
              </a:rPr>
              <a:t>simple</a:t>
            </a:r>
            <a:r>
              <a:rPr lang="en-US" altLang="zh-CN" dirty="0" smtClean="0">
                <a:solidFill>
                  <a:srgbClr val="FF0000"/>
                </a:solidFill>
              </a:rPr>
              <a:t> </a:t>
            </a:r>
            <a:r>
              <a:rPr lang="en-US" altLang="zh-CN" dirty="0" smtClean="0"/>
              <a:t>situation</a:t>
            </a:r>
          </a:p>
          <a:p>
            <a:pPr lvl="1"/>
            <a:r>
              <a:rPr lang="en-US" altLang="zh-CN" dirty="0" smtClean="0"/>
              <a:t>1:1:M is only for </a:t>
            </a:r>
            <a:r>
              <a:rPr lang="en-US" altLang="zh-CN" b="1" u="sng" dirty="0" smtClean="0"/>
              <a:t>one program </a:t>
            </a:r>
            <a:r>
              <a:rPr lang="en-US" altLang="zh-CN" dirty="0" smtClean="0"/>
              <a:t>whose size is smaller than that of </a:t>
            </a:r>
            <a:r>
              <a:rPr lang="en-US" altLang="zh-CN" u="sng" dirty="0" smtClean="0"/>
              <a:t>the available space</a:t>
            </a:r>
            <a:r>
              <a:rPr lang="en-US" altLang="zh-CN" dirty="0" smtClean="0"/>
              <a:t> in MM</a:t>
            </a:r>
          </a:p>
          <a:p>
            <a:pPr lvl="2"/>
            <a:r>
              <a:rPr lang="en-US" altLang="zh-CN" dirty="0" smtClean="0"/>
              <a:t>“the available” here is because “OS also needs some MM space”</a:t>
            </a:r>
          </a:p>
          <a:p>
            <a:r>
              <a:rPr lang="en-US" altLang="zh-CN" dirty="0" smtClean="0"/>
              <a:t>EMM indicates the common problems: HOW</a:t>
            </a:r>
          </a:p>
          <a:p>
            <a:pPr lvl="1"/>
            <a:r>
              <a:rPr lang="en-US" altLang="zh-CN" b="1" u="sng" cap="small" dirty="0">
                <a:solidFill>
                  <a:srgbClr val="FF0000"/>
                </a:solidFill>
              </a:rPr>
              <a:t>E</a:t>
            </a:r>
            <a:r>
              <a:rPr lang="en-US" altLang="zh-CN" b="1" cap="small" dirty="0">
                <a:solidFill>
                  <a:srgbClr val="0070C0"/>
                </a:solidFill>
              </a:rPr>
              <a:t>xecution</a:t>
            </a:r>
            <a:r>
              <a:rPr lang="en-US" altLang="zh-CN" dirty="0"/>
              <a:t> </a:t>
            </a:r>
            <a:r>
              <a:rPr lang="en-US" altLang="zh-CN" dirty="0">
                <a:sym typeface="Wingdings" pitchFamily="2" charset="2"/>
              </a:rPr>
              <a:t> CPU</a:t>
            </a:r>
          </a:p>
          <a:p>
            <a:pPr lvl="2"/>
            <a:r>
              <a:rPr lang="en-US" altLang="zh-CN" dirty="0">
                <a:sym typeface="Wingdings" pitchFamily="2" charset="2"/>
              </a:rPr>
              <a:t>How to configure CPU (set instruction </a:t>
            </a:r>
            <a:r>
              <a:rPr lang="en-US" altLang="zh-CN" dirty="0" smtClean="0">
                <a:sym typeface="Wingdings" pitchFamily="2" charset="2"/>
              </a:rPr>
              <a:t>and parameter </a:t>
            </a:r>
            <a:r>
              <a:rPr lang="en-US" altLang="zh-CN" dirty="0">
                <a:sym typeface="Wingdings" pitchFamily="2" charset="2"/>
              </a:rPr>
              <a:t>to </a:t>
            </a:r>
            <a:r>
              <a:rPr lang="en-US" altLang="zh-CN" dirty="0" smtClean="0">
                <a:sym typeface="Wingdings" pitchFamily="2" charset="2"/>
              </a:rPr>
              <a:t>registers) to run your program? </a:t>
            </a:r>
            <a:endParaRPr lang="en-US" altLang="zh-CN" dirty="0">
              <a:sym typeface="Wingdings" pitchFamily="2" charset="2"/>
            </a:endParaRPr>
          </a:p>
          <a:p>
            <a:pPr lvl="3"/>
            <a:r>
              <a:rPr lang="en-US" altLang="zh-CN" b="1" u="sng" dirty="0">
                <a:sym typeface="Wingdings" pitchFamily="2" charset="2"/>
              </a:rPr>
              <a:t>You’ve understood this through </a:t>
            </a:r>
            <a:r>
              <a:rPr lang="en-US" altLang="zh-CN" b="1" u="sng" dirty="0" smtClean="0">
                <a:sym typeface="Wingdings" pitchFamily="2" charset="2"/>
              </a:rPr>
              <a:t>CO </a:t>
            </a:r>
            <a:r>
              <a:rPr lang="en-US" altLang="zh-CN" b="1" u="sng" dirty="0">
                <a:sym typeface="Wingdings" pitchFamily="2" charset="2"/>
              </a:rPr>
              <a:t>course ( I hope)</a:t>
            </a:r>
          </a:p>
          <a:p>
            <a:pPr lvl="1"/>
            <a:r>
              <a:rPr lang="en-US" altLang="zh-CN" b="1" u="sng" cap="small" dirty="0">
                <a:solidFill>
                  <a:srgbClr val="FF0000"/>
                </a:solidFill>
              </a:rPr>
              <a:t>M</a:t>
            </a:r>
            <a:r>
              <a:rPr lang="en-US" altLang="zh-CN" b="1" cap="small" dirty="0">
                <a:solidFill>
                  <a:srgbClr val="0070C0"/>
                </a:solidFill>
              </a:rPr>
              <a:t>apping </a:t>
            </a:r>
            <a:r>
              <a:rPr lang="en-US" altLang="zh-CN" b="1" cap="small" dirty="0">
                <a:solidFill>
                  <a:srgbClr val="FF0000"/>
                </a:solidFill>
              </a:rPr>
              <a:t>2</a:t>
            </a:r>
            <a:r>
              <a:rPr lang="en-US" altLang="zh-CN" b="1" cap="small" dirty="0">
                <a:solidFill>
                  <a:srgbClr val="0070C0"/>
                </a:solidFill>
              </a:rPr>
              <a:t> </a:t>
            </a:r>
            <a:r>
              <a:rPr lang="en-US" altLang="zh-CN" dirty="0">
                <a:sym typeface="Wingdings" pitchFamily="2" charset="2"/>
              </a:rPr>
              <a:t> </a:t>
            </a:r>
            <a:r>
              <a:rPr lang="en-US" altLang="zh-CN" dirty="0"/>
              <a:t>from File to Hard disk space</a:t>
            </a:r>
          </a:p>
          <a:p>
            <a:pPr lvl="2"/>
            <a:r>
              <a:rPr lang="en-US" altLang="zh-CN" dirty="0" smtClean="0"/>
              <a:t>Your program is first represented as </a:t>
            </a:r>
            <a:r>
              <a:rPr lang="en-US" altLang="zh-CN" dirty="0"/>
              <a:t>files in hard </a:t>
            </a:r>
            <a:r>
              <a:rPr lang="en-US" altLang="zh-CN" dirty="0" smtClean="0"/>
              <a:t>disk (usually). How to organize many files? </a:t>
            </a:r>
            <a:endParaRPr lang="en-US" altLang="zh-CN" dirty="0"/>
          </a:p>
          <a:p>
            <a:pPr lvl="1"/>
            <a:r>
              <a:rPr lang="en-US" altLang="zh-CN" b="1" u="sng" cap="small" dirty="0" smtClean="0">
                <a:solidFill>
                  <a:srgbClr val="FF0000"/>
                </a:solidFill>
              </a:rPr>
              <a:t>M</a:t>
            </a:r>
            <a:r>
              <a:rPr lang="en-US" altLang="zh-CN" b="1" cap="small" dirty="0" smtClean="0">
                <a:solidFill>
                  <a:srgbClr val="0070C0"/>
                </a:solidFill>
              </a:rPr>
              <a:t>apping </a:t>
            </a:r>
            <a:r>
              <a:rPr lang="en-US" altLang="zh-CN" b="1" cap="small" dirty="0">
                <a:solidFill>
                  <a:srgbClr val="FF0000"/>
                </a:solidFill>
              </a:rPr>
              <a:t>1</a:t>
            </a:r>
            <a:r>
              <a:rPr lang="en-US" altLang="zh-CN" dirty="0"/>
              <a:t> </a:t>
            </a:r>
            <a:r>
              <a:rPr lang="en-US" altLang="zh-CN" dirty="0">
                <a:sym typeface="Wingdings" pitchFamily="2" charset="2"/>
              </a:rPr>
              <a:t> from File to Main Memory space</a:t>
            </a:r>
          </a:p>
          <a:p>
            <a:pPr lvl="2"/>
            <a:r>
              <a:rPr lang="en-US" altLang="zh-CN" dirty="0" smtClean="0"/>
              <a:t>The fact from von Neumann gives that your programs should copied into MM space</a:t>
            </a:r>
            <a:endParaRPr lang="en-US" altLang="zh-CN" dirty="0"/>
          </a:p>
          <a:p>
            <a:pPr lvl="1"/>
            <a:endParaRPr lang="en-US" altLang="zh-CN" dirty="0" smtClean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Operating system Part I Introduction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9675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000108"/>
            <a:ext cx="8686800" cy="5453228"/>
          </a:xfrm>
        </p:spPr>
        <p:txBody>
          <a:bodyPr>
            <a:normAutofit lnSpcReduction="10000"/>
          </a:bodyPr>
          <a:lstStyle/>
          <a:p>
            <a:r>
              <a:rPr lang="en-US" altLang="zh-CN" dirty="0" smtClean="0"/>
              <a:t>Based on my experience in Code::Blocks, the C code of whole classic linked list is 3KB. Therefore, </a:t>
            </a:r>
          </a:p>
          <a:p>
            <a:pPr lvl="1"/>
            <a:r>
              <a:rPr lang="en-US" altLang="zh-CN" dirty="0"/>
              <a:t>Unix 32/V (VAX)               		</a:t>
            </a:r>
            <a:r>
              <a:rPr lang="en-US" altLang="zh-CN" dirty="0" smtClean="0"/>
              <a:t>~60</a:t>
            </a:r>
            <a:endParaRPr lang="en-US" altLang="zh-CN" dirty="0"/>
          </a:p>
          <a:p>
            <a:pPr lvl="1"/>
            <a:r>
              <a:rPr lang="en-US" altLang="zh-CN" dirty="0"/>
              <a:t>BSD 4.3 (VAX)                 		</a:t>
            </a:r>
            <a:r>
              <a:rPr lang="en-US" altLang="zh-CN" dirty="0" smtClean="0"/>
              <a:t>~214</a:t>
            </a:r>
            <a:endParaRPr lang="en-US" altLang="zh-CN" dirty="0"/>
          </a:p>
          <a:p>
            <a:pPr lvl="1"/>
            <a:r>
              <a:rPr lang="en-US" altLang="zh-CN" dirty="0"/>
              <a:t>Mach 2.0 (VAX)               		</a:t>
            </a:r>
            <a:r>
              <a:rPr lang="en-US" altLang="zh-CN" dirty="0" smtClean="0"/>
              <a:t>~334</a:t>
            </a:r>
            <a:endParaRPr lang="en-US" altLang="zh-CN" dirty="0"/>
          </a:p>
          <a:p>
            <a:pPr lvl="1"/>
            <a:r>
              <a:rPr lang="fi-FI" altLang="zh-CN" dirty="0"/>
              <a:t>SunOS 4.03 (Sun 3, Sun 4)		</a:t>
            </a:r>
            <a:r>
              <a:rPr lang="fi-FI" altLang="zh-CN" dirty="0" smtClean="0"/>
              <a:t>~800</a:t>
            </a:r>
            <a:endParaRPr lang="en-US" altLang="zh-CN" dirty="0"/>
          </a:p>
          <a:p>
            <a:pPr lvl="1"/>
            <a:r>
              <a:rPr lang="en-US" altLang="zh-CN" dirty="0"/>
              <a:t>Windows NT (x86)			</a:t>
            </a:r>
            <a:r>
              <a:rPr lang="en-US" altLang="zh-CN" dirty="0" smtClean="0"/>
              <a:t>~1334</a:t>
            </a:r>
            <a:endParaRPr lang="en-US" altLang="zh-CN" dirty="0"/>
          </a:p>
          <a:p>
            <a:r>
              <a:rPr lang="en-US" altLang="zh-CN" dirty="0" smtClean="0"/>
              <a:t>Have you ever experienced to manage 200 entities?</a:t>
            </a:r>
          </a:p>
          <a:p>
            <a:pPr lvl="1"/>
            <a:r>
              <a:rPr lang="en-US" altLang="zh-CN" dirty="0" smtClean="0"/>
              <a:t>Like 200 Books?</a:t>
            </a:r>
            <a:r>
              <a:rPr lang="en-US" altLang="zh-CN" dirty="0"/>
              <a:t> </a:t>
            </a:r>
            <a:r>
              <a:rPr lang="en-US" altLang="zh-CN" dirty="0" smtClean="0"/>
              <a:t>Cloths</a:t>
            </a:r>
            <a:r>
              <a:rPr lang="en-US" altLang="zh-CN" dirty="0"/>
              <a:t>? persons? </a:t>
            </a:r>
            <a:r>
              <a:rPr lang="en-US" altLang="zh-CN" dirty="0" smtClean="0"/>
              <a:t>Especially they have some kind of relationships?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Operating system Part I Introduction</a:t>
            </a:r>
            <a:endParaRPr lang="zh-CN" altLang="en-US"/>
          </a:p>
        </p:txBody>
      </p:sp>
      <p:sp>
        <p:nvSpPr>
          <p:cNvPr id="5" name="Cloud 10"/>
          <p:cNvSpPr/>
          <p:nvPr/>
        </p:nvSpPr>
        <p:spPr>
          <a:xfrm>
            <a:off x="5148064" y="2780928"/>
            <a:ext cx="4320480" cy="1656184"/>
          </a:xfrm>
          <a:prstGeom prst="cloud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 smtClean="0"/>
              <a:t>Organized structure! OS uses this too!</a:t>
            </a:r>
            <a:endParaRPr lang="zh-CN" altLang="en-US" sz="2800" b="1" dirty="0"/>
          </a:p>
        </p:txBody>
      </p:sp>
      <p:sp>
        <p:nvSpPr>
          <p:cNvPr id="7" name="Cloud 10"/>
          <p:cNvSpPr/>
          <p:nvPr/>
        </p:nvSpPr>
        <p:spPr>
          <a:xfrm>
            <a:off x="1979712" y="4090977"/>
            <a:ext cx="8856984" cy="2780928"/>
          </a:xfrm>
          <a:prstGeom prst="cloud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 smtClean="0"/>
              <a:t>BTW, do you remember bonus? You could do me a favor to find more precise information about the implementation of current OSs?</a:t>
            </a: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048054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7" grpId="1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u="sng" dirty="0"/>
              <a:t>Modular structure (Monolithic)</a:t>
            </a:r>
            <a:endParaRPr lang="en-US" altLang="zh-CN" dirty="0" smtClean="0"/>
          </a:p>
          <a:p>
            <a:pPr lvl="1"/>
            <a:r>
              <a:rPr lang="en-US" altLang="zh-CN" dirty="0"/>
              <a:t>Better application Performance</a:t>
            </a:r>
          </a:p>
          <a:p>
            <a:pPr lvl="1"/>
            <a:r>
              <a:rPr lang="en-US" altLang="zh-CN" dirty="0"/>
              <a:t>Difficult to extend</a:t>
            </a:r>
          </a:p>
          <a:p>
            <a:pPr lvl="1"/>
            <a:r>
              <a:rPr lang="en-US" altLang="zh-CN" dirty="0"/>
              <a:t>Ex: </a:t>
            </a:r>
            <a:r>
              <a:rPr lang="en-US" altLang="zh-CN" b="1" dirty="0">
                <a:solidFill>
                  <a:srgbClr val="FF0000"/>
                </a:solidFill>
              </a:rPr>
              <a:t>MS-DOS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Operating system Part I Introduction</a:t>
            </a:r>
            <a:endParaRPr lang="zh-CN" altLang="en-US"/>
          </a:p>
        </p:txBody>
      </p:sp>
      <p:grpSp>
        <p:nvGrpSpPr>
          <p:cNvPr id="5" name="Group 28"/>
          <p:cNvGrpSpPr>
            <a:grpSpLocks/>
          </p:cNvGrpSpPr>
          <p:nvPr/>
        </p:nvGrpSpPr>
        <p:grpSpPr bwMode="auto">
          <a:xfrm>
            <a:off x="2204243" y="2636912"/>
            <a:ext cx="6516688" cy="3740150"/>
            <a:chOff x="996" y="988"/>
            <a:chExt cx="4105" cy="2356"/>
          </a:xfrm>
        </p:grpSpPr>
        <p:sp>
          <p:nvSpPr>
            <p:cNvPr id="6" name="Line 2"/>
            <p:cNvSpPr>
              <a:spLocks noChangeShapeType="1"/>
            </p:cNvSpPr>
            <p:nvPr/>
          </p:nvSpPr>
          <p:spPr bwMode="auto">
            <a:xfrm>
              <a:off x="2276" y="1933"/>
              <a:ext cx="0" cy="257"/>
            </a:xfrm>
            <a:prstGeom prst="line">
              <a:avLst/>
            </a:prstGeom>
            <a:noFill/>
            <a:ln w="25400">
              <a:solidFill>
                <a:srgbClr val="AD6900"/>
              </a:solidFill>
              <a:round/>
              <a:headEnd type="triangle" w="med" len="med"/>
              <a:tailEnd type="triangle" w="med" len="med"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" name="Line 3"/>
            <p:cNvSpPr>
              <a:spLocks noChangeShapeType="1"/>
            </p:cNvSpPr>
            <p:nvPr/>
          </p:nvSpPr>
          <p:spPr bwMode="auto">
            <a:xfrm>
              <a:off x="996" y="1498"/>
              <a:ext cx="4003" cy="0"/>
            </a:xfrm>
            <a:prstGeom prst="line">
              <a:avLst/>
            </a:prstGeom>
            <a:noFill/>
            <a:ln w="50800">
              <a:solidFill>
                <a:srgbClr val="AD6900"/>
              </a:solidFill>
              <a:round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" name="Line 4"/>
            <p:cNvSpPr>
              <a:spLocks noChangeShapeType="1"/>
            </p:cNvSpPr>
            <p:nvPr/>
          </p:nvSpPr>
          <p:spPr bwMode="auto">
            <a:xfrm>
              <a:off x="2258" y="1344"/>
              <a:ext cx="0" cy="308"/>
            </a:xfrm>
            <a:prstGeom prst="line">
              <a:avLst/>
            </a:prstGeom>
            <a:noFill/>
            <a:ln w="25400">
              <a:solidFill>
                <a:srgbClr val="AD6900"/>
              </a:solidFill>
              <a:round/>
              <a:headEnd type="triangle" w="med" len="med"/>
              <a:tailEnd type="triangle" w="med" len="med"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" name="Line 5"/>
            <p:cNvSpPr>
              <a:spLocks noChangeShapeType="1"/>
            </p:cNvSpPr>
            <p:nvPr/>
          </p:nvSpPr>
          <p:spPr bwMode="auto">
            <a:xfrm>
              <a:off x="3464" y="1344"/>
              <a:ext cx="0" cy="308"/>
            </a:xfrm>
            <a:prstGeom prst="line">
              <a:avLst/>
            </a:prstGeom>
            <a:noFill/>
            <a:ln w="25400">
              <a:solidFill>
                <a:srgbClr val="AD6900"/>
              </a:solidFill>
              <a:round/>
              <a:headEnd type="triangle" w="med" len="med"/>
              <a:tailEnd type="triangle" w="med" len="med"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" name="Line 6"/>
            <p:cNvSpPr>
              <a:spLocks noChangeShapeType="1"/>
            </p:cNvSpPr>
            <p:nvPr/>
          </p:nvSpPr>
          <p:spPr bwMode="auto">
            <a:xfrm>
              <a:off x="2856" y="1956"/>
              <a:ext cx="5" cy="570"/>
            </a:xfrm>
            <a:prstGeom prst="line">
              <a:avLst/>
            </a:prstGeom>
            <a:noFill/>
            <a:ln w="25400">
              <a:solidFill>
                <a:srgbClr val="AD6900"/>
              </a:solidFill>
              <a:round/>
              <a:headEnd type="triangle" w="med" len="med"/>
              <a:tailEnd type="triangle" w="med" len="med"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" name="Line 7"/>
            <p:cNvSpPr>
              <a:spLocks noChangeShapeType="1"/>
            </p:cNvSpPr>
            <p:nvPr/>
          </p:nvSpPr>
          <p:spPr bwMode="auto">
            <a:xfrm>
              <a:off x="1620" y="2820"/>
              <a:ext cx="473" cy="374"/>
            </a:xfrm>
            <a:prstGeom prst="line">
              <a:avLst/>
            </a:prstGeom>
            <a:noFill/>
            <a:ln w="25400">
              <a:solidFill>
                <a:srgbClr val="AD6900"/>
              </a:solidFill>
              <a:round/>
              <a:headEnd type="triangle" w="med" len="med"/>
              <a:tailEnd type="triangle" w="med" len="med"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" name="Line 8"/>
            <p:cNvSpPr>
              <a:spLocks noChangeShapeType="1"/>
            </p:cNvSpPr>
            <p:nvPr/>
          </p:nvSpPr>
          <p:spPr bwMode="auto">
            <a:xfrm>
              <a:off x="3464" y="1909"/>
              <a:ext cx="0" cy="257"/>
            </a:xfrm>
            <a:prstGeom prst="line">
              <a:avLst/>
            </a:prstGeom>
            <a:noFill/>
            <a:ln w="25400">
              <a:solidFill>
                <a:srgbClr val="AD6900"/>
              </a:solidFill>
              <a:round/>
              <a:headEnd type="triangle" w="med" len="med"/>
              <a:tailEnd type="triangle" w="med" len="med"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" name="Line 9"/>
            <p:cNvSpPr>
              <a:spLocks noChangeShapeType="1"/>
            </p:cNvSpPr>
            <p:nvPr/>
          </p:nvSpPr>
          <p:spPr bwMode="auto">
            <a:xfrm>
              <a:off x="2856" y="2868"/>
              <a:ext cx="5" cy="223"/>
            </a:xfrm>
            <a:prstGeom prst="line">
              <a:avLst/>
            </a:prstGeom>
            <a:noFill/>
            <a:ln w="25400">
              <a:solidFill>
                <a:srgbClr val="AD6900"/>
              </a:solidFill>
              <a:round/>
              <a:headEnd type="triangle" w="med" len="med"/>
              <a:tailEnd type="triangle" w="med" len="med"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" name="Line 10"/>
            <p:cNvSpPr>
              <a:spLocks noChangeShapeType="1"/>
            </p:cNvSpPr>
            <p:nvPr/>
          </p:nvSpPr>
          <p:spPr bwMode="auto">
            <a:xfrm>
              <a:off x="2196" y="2544"/>
              <a:ext cx="6" cy="547"/>
            </a:xfrm>
            <a:prstGeom prst="line">
              <a:avLst/>
            </a:prstGeom>
            <a:noFill/>
            <a:ln w="25400">
              <a:solidFill>
                <a:srgbClr val="AD6900"/>
              </a:solidFill>
              <a:round/>
              <a:headEnd type="triangle" w="med" len="med"/>
              <a:tailEnd type="triangle" w="med" len="med"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" name="Line 11"/>
            <p:cNvSpPr>
              <a:spLocks noChangeShapeType="1"/>
            </p:cNvSpPr>
            <p:nvPr/>
          </p:nvSpPr>
          <p:spPr bwMode="auto">
            <a:xfrm>
              <a:off x="3516" y="2544"/>
              <a:ext cx="3" cy="547"/>
            </a:xfrm>
            <a:prstGeom prst="line">
              <a:avLst/>
            </a:prstGeom>
            <a:noFill/>
            <a:ln w="25400">
              <a:solidFill>
                <a:srgbClr val="AD6900"/>
              </a:solidFill>
              <a:round/>
              <a:headEnd type="triangle" w="med" len="med"/>
              <a:tailEnd type="triangle" w="med" len="med"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" name="Rectangle 12"/>
            <p:cNvSpPr>
              <a:spLocks noChangeArrowheads="1"/>
            </p:cNvSpPr>
            <p:nvPr/>
          </p:nvSpPr>
          <p:spPr bwMode="auto">
            <a:xfrm>
              <a:off x="1713" y="988"/>
              <a:ext cx="759" cy="352"/>
            </a:xfrm>
            <a:prstGeom prst="rect">
              <a:avLst/>
            </a:prstGeom>
            <a:gradFill rotWithShape="0">
              <a:gsLst>
                <a:gs pos="0">
                  <a:srgbClr val="00FFFF"/>
                </a:gs>
                <a:gs pos="100000">
                  <a:srgbClr val="00FFFF">
                    <a:gamma/>
                    <a:shade val="29804"/>
                    <a:invGamma/>
                  </a:srgbClr>
                </a:gs>
              </a:gsLst>
              <a:path path="shape">
                <a:fillToRect l="50000" t="50000" r="50000" b="50000"/>
              </a:path>
            </a:gradFill>
            <a:ln w="12700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" name="Rectangle 13"/>
            <p:cNvSpPr>
              <a:spLocks noChangeArrowheads="1"/>
            </p:cNvSpPr>
            <p:nvPr/>
          </p:nvSpPr>
          <p:spPr bwMode="auto">
            <a:xfrm>
              <a:off x="3249" y="988"/>
              <a:ext cx="759" cy="352"/>
            </a:xfrm>
            <a:prstGeom prst="rect">
              <a:avLst/>
            </a:prstGeom>
            <a:gradFill rotWithShape="0">
              <a:gsLst>
                <a:gs pos="0">
                  <a:srgbClr val="00FFFF"/>
                </a:gs>
                <a:gs pos="100000">
                  <a:srgbClr val="00FFFF">
                    <a:gamma/>
                    <a:shade val="29804"/>
                    <a:invGamma/>
                  </a:srgbClr>
                </a:gs>
              </a:gsLst>
              <a:path path="shape">
                <a:fillToRect l="50000" t="50000" r="50000" b="50000"/>
              </a:path>
            </a:gradFill>
            <a:ln w="12700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" name="Rectangle 14"/>
            <p:cNvSpPr>
              <a:spLocks noChangeArrowheads="1"/>
            </p:cNvSpPr>
            <p:nvPr/>
          </p:nvSpPr>
          <p:spPr bwMode="auto">
            <a:xfrm>
              <a:off x="1758" y="1018"/>
              <a:ext cx="717" cy="32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88" tIns="44450" rIns="90488" bIns="44450">
              <a:spAutoFit/>
            </a:bodyPr>
            <a:lstStyle/>
            <a:p>
              <a:pPr algn="ctr" eaLnBrk="0" hangingPunct="0"/>
              <a:r>
                <a:rPr lang="en-US" altLang="zh-CN" sz="1400" b="1" dirty="0">
                  <a:solidFill>
                    <a:srgbClr val="372000"/>
                  </a:solidFill>
                  <a:latin typeface="Times New Roman" pitchFamily="18" charset="0"/>
                </a:rPr>
                <a:t>Application</a:t>
              </a:r>
            </a:p>
            <a:p>
              <a:pPr algn="ctr" eaLnBrk="0" hangingPunct="0"/>
              <a:r>
                <a:rPr lang="en-US" altLang="zh-CN" sz="1400" b="1" dirty="0">
                  <a:solidFill>
                    <a:srgbClr val="372000"/>
                  </a:solidFill>
                  <a:latin typeface="Times New Roman" pitchFamily="18" charset="0"/>
                </a:rPr>
                <a:t>Programs</a:t>
              </a:r>
            </a:p>
          </p:txBody>
        </p:sp>
        <p:sp>
          <p:nvSpPr>
            <p:cNvPr id="19" name="Rectangle 15"/>
            <p:cNvSpPr>
              <a:spLocks noChangeArrowheads="1"/>
            </p:cNvSpPr>
            <p:nvPr/>
          </p:nvSpPr>
          <p:spPr bwMode="auto">
            <a:xfrm>
              <a:off x="3237" y="1018"/>
              <a:ext cx="741" cy="32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88" tIns="44450" rIns="90488" bIns="44450">
              <a:spAutoFit/>
            </a:bodyPr>
            <a:lstStyle/>
            <a:p>
              <a:pPr algn="ctr" eaLnBrk="0" hangingPunct="0"/>
              <a:r>
                <a:rPr lang="en-US" altLang="zh-CN" sz="1400" b="1" dirty="0">
                  <a:solidFill>
                    <a:srgbClr val="372000"/>
                  </a:solidFill>
                  <a:latin typeface="Times New Roman" pitchFamily="18" charset="0"/>
                </a:rPr>
                <a:t>Application</a:t>
              </a:r>
            </a:p>
            <a:p>
              <a:pPr algn="ctr" eaLnBrk="0" hangingPunct="0"/>
              <a:r>
                <a:rPr lang="en-US" altLang="zh-CN" sz="1400" b="1" dirty="0">
                  <a:solidFill>
                    <a:srgbClr val="372000"/>
                  </a:solidFill>
                  <a:latin typeface="Times New Roman" pitchFamily="18" charset="0"/>
                </a:rPr>
                <a:t>Programs</a:t>
              </a:r>
            </a:p>
          </p:txBody>
        </p:sp>
        <p:sp>
          <p:nvSpPr>
            <p:cNvPr id="20" name="Rectangle 16"/>
            <p:cNvSpPr>
              <a:spLocks noChangeArrowheads="1"/>
            </p:cNvSpPr>
            <p:nvPr/>
          </p:nvSpPr>
          <p:spPr bwMode="auto">
            <a:xfrm>
              <a:off x="2056" y="1656"/>
              <a:ext cx="1612" cy="24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lIns="90488" tIns="44450" rIns="90488" bIns="44450" anchor="ctr"/>
            <a:lstStyle/>
            <a:p>
              <a:pPr algn="ctr" eaLnBrk="0" hangingPunct="0"/>
              <a:r>
                <a:rPr lang="en-US" altLang="zh-CN" sz="2800" dirty="0">
                  <a:latin typeface="Times New Roman" pitchFamily="18" charset="0"/>
                </a:rPr>
                <a:t>System Services</a:t>
              </a:r>
            </a:p>
          </p:txBody>
        </p:sp>
        <p:sp>
          <p:nvSpPr>
            <p:cNvPr id="21" name="Rectangle 17"/>
            <p:cNvSpPr>
              <a:spLocks noChangeArrowheads="1"/>
            </p:cNvSpPr>
            <p:nvPr/>
          </p:nvSpPr>
          <p:spPr bwMode="auto">
            <a:xfrm>
              <a:off x="2097" y="3095"/>
              <a:ext cx="1527" cy="24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183400">
                  <a:alpha val="50000"/>
                </a:srgbClr>
              </a:outerShdw>
            </a:effectLst>
          </p:spPr>
          <p:txBody>
            <a:bodyPr wrap="none" lIns="90488" tIns="44450" rIns="90488" bIns="44450" anchor="ctr"/>
            <a:lstStyle/>
            <a:p>
              <a:pPr algn="ctr" eaLnBrk="0" hangingPunct="0"/>
              <a:r>
                <a:rPr lang="en-US" altLang="zh-CN" sz="2800">
                  <a:latin typeface="Times New Roman" pitchFamily="18" charset="0"/>
                </a:rPr>
                <a:t>Hardware</a:t>
              </a:r>
            </a:p>
          </p:txBody>
        </p:sp>
        <p:sp>
          <p:nvSpPr>
            <p:cNvPr id="22" name="Rectangle 18"/>
            <p:cNvSpPr>
              <a:spLocks noChangeArrowheads="1"/>
            </p:cNvSpPr>
            <p:nvPr/>
          </p:nvSpPr>
          <p:spPr bwMode="auto">
            <a:xfrm>
              <a:off x="4166" y="1256"/>
              <a:ext cx="795" cy="231"/>
            </a:xfrm>
            <a:prstGeom prst="rect">
              <a:avLst/>
            </a:prstGeom>
            <a:noFill/>
            <a:ln>
              <a:noFill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pPr algn="l" eaLnBrk="0" hangingPunct="0"/>
              <a:r>
                <a:rPr lang="en-US" altLang="zh-CN" b="1" dirty="0">
                  <a:latin typeface="Times New Roman" pitchFamily="18" charset="0"/>
                </a:rPr>
                <a:t>User Mode</a:t>
              </a:r>
            </a:p>
          </p:txBody>
        </p:sp>
        <p:sp>
          <p:nvSpPr>
            <p:cNvPr id="23" name="Rectangle 19"/>
            <p:cNvSpPr>
              <a:spLocks noChangeArrowheads="1"/>
            </p:cNvSpPr>
            <p:nvPr/>
          </p:nvSpPr>
          <p:spPr bwMode="auto">
            <a:xfrm>
              <a:off x="4166" y="1513"/>
              <a:ext cx="935" cy="231"/>
            </a:xfrm>
            <a:prstGeom prst="rect">
              <a:avLst/>
            </a:prstGeom>
            <a:noFill/>
            <a:ln>
              <a:noFill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pPr algn="l" eaLnBrk="0" hangingPunct="0"/>
              <a:r>
                <a:rPr lang="en-US" altLang="zh-CN" b="1">
                  <a:latin typeface="Times New Roman" pitchFamily="18" charset="0"/>
                </a:rPr>
                <a:t>Kernel Mode</a:t>
              </a:r>
            </a:p>
          </p:txBody>
        </p:sp>
        <p:sp>
          <p:nvSpPr>
            <p:cNvPr id="24" name="Line 20"/>
            <p:cNvSpPr>
              <a:spLocks noChangeShapeType="1"/>
            </p:cNvSpPr>
            <p:nvPr/>
          </p:nvSpPr>
          <p:spPr bwMode="auto">
            <a:xfrm flipH="1">
              <a:off x="1584" y="2256"/>
              <a:ext cx="509" cy="216"/>
            </a:xfrm>
            <a:prstGeom prst="line">
              <a:avLst/>
            </a:prstGeom>
            <a:noFill/>
            <a:ln w="25400">
              <a:solidFill>
                <a:srgbClr val="AD6900"/>
              </a:solidFill>
              <a:round/>
              <a:headEnd type="triangle" w="med" len="med"/>
              <a:tailEnd type="triangle" w="med" len="med"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" name="Line 21"/>
            <p:cNvSpPr>
              <a:spLocks noChangeShapeType="1"/>
            </p:cNvSpPr>
            <p:nvPr/>
          </p:nvSpPr>
          <p:spPr bwMode="auto">
            <a:xfrm flipH="1">
              <a:off x="3108" y="2544"/>
              <a:ext cx="216" cy="204"/>
            </a:xfrm>
            <a:prstGeom prst="line">
              <a:avLst/>
            </a:prstGeom>
            <a:noFill/>
            <a:ln w="25400">
              <a:solidFill>
                <a:srgbClr val="AD6900"/>
              </a:solidFill>
              <a:round/>
              <a:headEnd type="triangle" w="med" len="med"/>
              <a:tailEnd type="triangle" w="med" len="med"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" name="Line 22"/>
            <p:cNvSpPr>
              <a:spLocks noChangeShapeType="1"/>
            </p:cNvSpPr>
            <p:nvPr/>
          </p:nvSpPr>
          <p:spPr bwMode="auto">
            <a:xfrm>
              <a:off x="2568" y="2304"/>
              <a:ext cx="612" cy="0"/>
            </a:xfrm>
            <a:prstGeom prst="line">
              <a:avLst/>
            </a:prstGeom>
            <a:noFill/>
            <a:ln w="25400">
              <a:solidFill>
                <a:srgbClr val="AD6900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7" name="Rectangle 23"/>
            <p:cNvSpPr>
              <a:spLocks noChangeArrowheads="1"/>
            </p:cNvSpPr>
            <p:nvPr/>
          </p:nvSpPr>
          <p:spPr bwMode="auto">
            <a:xfrm>
              <a:off x="2097" y="2212"/>
              <a:ext cx="431" cy="282"/>
            </a:xfrm>
            <a:prstGeom prst="rect">
              <a:avLst/>
            </a:prstGeom>
            <a:solidFill>
              <a:srgbClr val="FE9B03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8" name="Rectangle 24"/>
            <p:cNvSpPr>
              <a:spLocks noChangeArrowheads="1"/>
            </p:cNvSpPr>
            <p:nvPr/>
          </p:nvSpPr>
          <p:spPr bwMode="auto">
            <a:xfrm>
              <a:off x="3193" y="2212"/>
              <a:ext cx="431" cy="282"/>
            </a:xfrm>
            <a:prstGeom prst="rect">
              <a:avLst/>
            </a:prstGeom>
            <a:solidFill>
              <a:srgbClr val="FE9B03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9" name="Rectangle 25"/>
            <p:cNvSpPr>
              <a:spLocks noChangeArrowheads="1"/>
            </p:cNvSpPr>
            <p:nvPr/>
          </p:nvSpPr>
          <p:spPr bwMode="auto">
            <a:xfrm>
              <a:off x="2646" y="2549"/>
              <a:ext cx="430" cy="281"/>
            </a:xfrm>
            <a:prstGeom prst="rect">
              <a:avLst/>
            </a:prstGeom>
            <a:solidFill>
              <a:srgbClr val="FE9B03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0" name="Rectangle 26"/>
            <p:cNvSpPr>
              <a:spLocks noChangeArrowheads="1"/>
            </p:cNvSpPr>
            <p:nvPr/>
          </p:nvSpPr>
          <p:spPr bwMode="auto">
            <a:xfrm>
              <a:off x="1384" y="2502"/>
              <a:ext cx="431" cy="280"/>
            </a:xfrm>
            <a:prstGeom prst="rect">
              <a:avLst/>
            </a:prstGeom>
            <a:solidFill>
              <a:srgbClr val="FE9B03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1" name="Line 27"/>
            <p:cNvSpPr>
              <a:spLocks noChangeShapeType="1"/>
            </p:cNvSpPr>
            <p:nvPr/>
          </p:nvSpPr>
          <p:spPr bwMode="auto">
            <a:xfrm>
              <a:off x="2532" y="1138"/>
              <a:ext cx="603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lg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454204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Structure of a typical operating system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Operating system Part I Introduction</a:t>
            </a:r>
            <a:endParaRPr lang="zh-CN" altLang="en-US"/>
          </a:p>
        </p:txBody>
      </p:sp>
      <p:pic>
        <p:nvPicPr>
          <p:cNvPr id="6" name="Picture 2" descr="OS Structure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937219"/>
            <a:ext cx="9074975" cy="6043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3905672" y="0"/>
            <a:ext cx="523832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1400" dirty="0"/>
              <a:t>http://www.cs.rutgers.edu/~pxk/416/notes/03-concepts.html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66032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Operating system Part I Introduction</a:t>
            </a:r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3440" y="1052736"/>
            <a:ext cx="6180560" cy="3888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496" y="1255273"/>
            <a:ext cx="3970784" cy="5126055"/>
          </a:xfrm>
        </p:spPr>
        <p:txBody>
          <a:bodyPr>
            <a:normAutofit/>
          </a:bodyPr>
          <a:lstStyle/>
          <a:p>
            <a:r>
              <a:rPr lang="en-US" altLang="zh-CN" b="1" u="sng" dirty="0"/>
              <a:t>Layered </a:t>
            </a:r>
            <a:r>
              <a:rPr lang="en-US" altLang="zh-CN" b="1" u="sng" dirty="0" smtClean="0"/>
              <a:t>structure </a:t>
            </a:r>
            <a:endParaRPr lang="en-US" altLang="zh-CN" dirty="0" smtClean="0"/>
          </a:p>
          <a:p>
            <a:pPr lvl="1"/>
            <a:r>
              <a:rPr lang="en-US" altLang="zh-CN" dirty="0"/>
              <a:t>Easier to </a:t>
            </a:r>
            <a:r>
              <a:rPr lang="en-US" altLang="zh-CN" dirty="0" smtClean="0"/>
              <a:t>enhance; </a:t>
            </a:r>
          </a:p>
          <a:p>
            <a:pPr lvl="1"/>
            <a:r>
              <a:rPr lang="en-US" altLang="zh-CN" dirty="0" smtClean="0"/>
              <a:t>Each layer of code access lower level interface</a:t>
            </a:r>
          </a:p>
          <a:p>
            <a:pPr lvl="1"/>
            <a:r>
              <a:rPr lang="en-US" altLang="zh-CN" dirty="0" smtClean="0"/>
              <a:t>Low-application </a:t>
            </a:r>
            <a:r>
              <a:rPr lang="en-US" altLang="zh-CN" dirty="0"/>
              <a:t>performance</a:t>
            </a:r>
          </a:p>
          <a:p>
            <a:pPr lvl="1"/>
            <a:r>
              <a:rPr lang="en-US" altLang="zh-CN" dirty="0"/>
              <a:t>Ex: Old Unix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06351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Traditional OS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Operating system Part I Introduction</a:t>
            </a:r>
            <a:endParaRPr lang="zh-CN" altLang="en-US"/>
          </a:p>
        </p:txBody>
      </p:sp>
      <p:grpSp>
        <p:nvGrpSpPr>
          <p:cNvPr id="5" name="Group 23"/>
          <p:cNvGrpSpPr>
            <a:grpSpLocks/>
          </p:cNvGrpSpPr>
          <p:nvPr/>
        </p:nvGrpSpPr>
        <p:grpSpPr bwMode="auto">
          <a:xfrm>
            <a:off x="3538786" y="2020541"/>
            <a:ext cx="1981200" cy="2087562"/>
            <a:chOff x="2172" y="1479"/>
            <a:chExt cx="1248" cy="1315"/>
          </a:xfrm>
        </p:grpSpPr>
        <p:sp>
          <p:nvSpPr>
            <p:cNvPr id="6" name="Oval 3"/>
            <p:cNvSpPr>
              <a:spLocks noChangeArrowheads="1"/>
            </p:cNvSpPr>
            <p:nvPr/>
          </p:nvSpPr>
          <p:spPr bwMode="auto">
            <a:xfrm>
              <a:off x="2172" y="1479"/>
              <a:ext cx="1248" cy="1315"/>
            </a:xfrm>
            <a:prstGeom prst="ellipse">
              <a:avLst/>
            </a:prstGeom>
            <a:gradFill rotWithShape="0">
              <a:gsLst>
                <a:gs pos="0">
                  <a:srgbClr val="F6BF69">
                    <a:gamma/>
                    <a:tint val="50196"/>
                    <a:invGamma/>
                  </a:srgbClr>
                </a:gs>
                <a:gs pos="100000">
                  <a:srgbClr val="F6BF69"/>
                </a:gs>
              </a:gsLst>
              <a:lin ang="5400000" scaled="1"/>
            </a:gradFill>
            <a:ln>
              <a:noFill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  <a:extLst>
              <a:ext uri="{91240B29-F687-4F45-9708-019B960494DF}">
                <a14:hiddenLine xmlns:a14="http://schemas.microsoft.com/office/drawing/2010/main" w="76200">
                  <a:solidFill>
                    <a:schemeClr val="tx1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7" name="Group 22"/>
            <p:cNvGrpSpPr>
              <a:grpSpLocks/>
            </p:cNvGrpSpPr>
            <p:nvPr/>
          </p:nvGrpSpPr>
          <p:grpSpPr bwMode="auto">
            <a:xfrm>
              <a:off x="2172" y="1615"/>
              <a:ext cx="1161" cy="976"/>
              <a:chOff x="2172" y="1615"/>
              <a:chExt cx="1161" cy="976"/>
            </a:xfrm>
          </p:grpSpPr>
          <p:sp>
            <p:nvSpPr>
              <p:cNvPr id="8" name="Freeform 4"/>
              <p:cNvSpPr>
                <a:spLocks/>
              </p:cNvSpPr>
              <p:nvPr/>
            </p:nvSpPr>
            <p:spPr bwMode="auto">
              <a:xfrm>
                <a:off x="2337" y="1974"/>
                <a:ext cx="1" cy="12"/>
              </a:xfrm>
              <a:custGeom>
                <a:avLst/>
                <a:gdLst>
                  <a:gd name="T0" fmla="*/ 0 w 1"/>
                  <a:gd name="T1" fmla="*/ 0 h 12"/>
                  <a:gd name="T2" fmla="*/ 0 w 1"/>
                  <a:gd name="T3" fmla="*/ 11 h 12"/>
                  <a:gd name="T4" fmla="*/ 0 w 1"/>
                  <a:gd name="T5" fmla="*/ 11 h 12"/>
                  <a:gd name="T6" fmla="*/ 0 w 1"/>
                  <a:gd name="T7" fmla="*/ 4 h 12"/>
                  <a:gd name="T8" fmla="*/ 0 w 1"/>
                  <a:gd name="T9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2">
                    <a:moveTo>
                      <a:pt x="0" y="0"/>
                    </a:moveTo>
                    <a:lnTo>
                      <a:pt x="0" y="11"/>
                    </a:lnTo>
                    <a:lnTo>
                      <a:pt x="0" y="11"/>
                    </a:lnTo>
                    <a:lnTo>
                      <a:pt x="0" y="4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folHlink"/>
              </a:solidFill>
              <a:ln>
                <a:noFill/>
              </a:ln>
              <a:effectLst>
                <a:outerShdw dist="107763" dir="2700000" algn="ctr" rotWithShape="0">
                  <a:schemeClr val="bg2">
                    <a:alpha val="50000"/>
                  </a:schemeClr>
                </a:outerShdw>
              </a:effectLst>
              <a:extLst>
                <a:ext uri="{91240B29-F687-4F45-9708-019B960494DF}">
                  <a14:hiddenLine xmlns:a14="http://schemas.microsoft.com/office/drawing/2010/main" w="76200" cap="rnd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" name="Freeform 5"/>
              <p:cNvSpPr>
                <a:spLocks/>
              </p:cNvSpPr>
              <p:nvPr/>
            </p:nvSpPr>
            <p:spPr bwMode="auto">
              <a:xfrm>
                <a:off x="2358" y="1999"/>
                <a:ext cx="5" cy="8"/>
              </a:xfrm>
              <a:custGeom>
                <a:avLst/>
                <a:gdLst>
                  <a:gd name="T0" fmla="*/ 0 w 5"/>
                  <a:gd name="T1" fmla="*/ 0 h 8"/>
                  <a:gd name="T2" fmla="*/ 4 w 5"/>
                  <a:gd name="T3" fmla="*/ 0 h 8"/>
                  <a:gd name="T4" fmla="*/ 4 w 5"/>
                  <a:gd name="T5" fmla="*/ 7 h 8"/>
                  <a:gd name="T6" fmla="*/ 0 w 5"/>
                  <a:gd name="T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8">
                    <a:moveTo>
                      <a:pt x="0" y="0"/>
                    </a:moveTo>
                    <a:lnTo>
                      <a:pt x="4" y="0"/>
                    </a:lnTo>
                    <a:lnTo>
                      <a:pt x="4" y="7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folHlink"/>
              </a:solidFill>
              <a:ln>
                <a:noFill/>
              </a:ln>
              <a:effectLst>
                <a:outerShdw dist="107763" dir="2700000" algn="ctr" rotWithShape="0">
                  <a:schemeClr val="bg2">
                    <a:alpha val="50000"/>
                  </a:schemeClr>
                </a:outerShdw>
              </a:effectLst>
              <a:extLst>
                <a:ext uri="{91240B29-F687-4F45-9708-019B960494DF}">
                  <a14:hiddenLine xmlns:a14="http://schemas.microsoft.com/office/drawing/2010/main" w="76200" cap="rnd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" name="Freeform 6"/>
              <p:cNvSpPr>
                <a:spLocks/>
              </p:cNvSpPr>
              <p:nvPr/>
            </p:nvSpPr>
            <p:spPr bwMode="auto">
              <a:xfrm>
                <a:off x="2423" y="1965"/>
                <a:ext cx="43" cy="42"/>
              </a:xfrm>
              <a:custGeom>
                <a:avLst/>
                <a:gdLst>
                  <a:gd name="T0" fmla="*/ 42 w 43"/>
                  <a:gd name="T1" fmla="*/ 0 h 42"/>
                  <a:gd name="T2" fmla="*/ 26 w 43"/>
                  <a:gd name="T3" fmla="*/ 0 h 42"/>
                  <a:gd name="T4" fmla="*/ 17 w 43"/>
                  <a:gd name="T5" fmla="*/ 11 h 42"/>
                  <a:gd name="T6" fmla="*/ 11 w 43"/>
                  <a:gd name="T7" fmla="*/ 11 h 42"/>
                  <a:gd name="T8" fmla="*/ 6 w 43"/>
                  <a:gd name="T9" fmla="*/ 17 h 42"/>
                  <a:gd name="T10" fmla="*/ 0 w 43"/>
                  <a:gd name="T11" fmla="*/ 17 h 42"/>
                  <a:gd name="T12" fmla="*/ 0 w 43"/>
                  <a:gd name="T13" fmla="*/ 31 h 42"/>
                  <a:gd name="T14" fmla="*/ 10 w 43"/>
                  <a:gd name="T15" fmla="*/ 41 h 42"/>
                  <a:gd name="T16" fmla="*/ 34 w 43"/>
                  <a:gd name="T17" fmla="*/ 41 h 42"/>
                  <a:gd name="T18" fmla="*/ 42 w 43"/>
                  <a:gd name="T19" fmla="*/ 31 h 42"/>
                  <a:gd name="T20" fmla="*/ 42 w 43"/>
                  <a:gd name="T21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3" h="42">
                    <a:moveTo>
                      <a:pt x="42" y="0"/>
                    </a:moveTo>
                    <a:lnTo>
                      <a:pt x="26" y="0"/>
                    </a:lnTo>
                    <a:lnTo>
                      <a:pt x="17" y="11"/>
                    </a:lnTo>
                    <a:lnTo>
                      <a:pt x="11" y="11"/>
                    </a:lnTo>
                    <a:lnTo>
                      <a:pt x="6" y="17"/>
                    </a:lnTo>
                    <a:lnTo>
                      <a:pt x="0" y="17"/>
                    </a:lnTo>
                    <a:lnTo>
                      <a:pt x="0" y="31"/>
                    </a:lnTo>
                    <a:lnTo>
                      <a:pt x="10" y="41"/>
                    </a:lnTo>
                    <a:lnTo>
                      <a:pt x="34" y="41"/>
                    </a:lnTo>
                    <a:lnTo>
                      <a:pt x="42" y="31"/>
                    </a:lnTo>
                    <a:lnTo>
                      <a:pt x="42" y="0"/>
                    </a:lnTo>
                  </a:path>
                </a:pathLst>
              </a:custGeom>
              <a:solidFill>
                <a:schemeClr val="folHlink"/>
              </a:solidFill>
              <a:ln>
                <a:noFill/>
              </a:ln>
              <a:effectLst>
                <a:outerShdw dist="107763" dir="2700000" algn="ctr" rotWithShape="0">
                  <a:schemeClr val="bg2">
                    <a:alpha val="50000"/>
                  </a:schemeClr>
                </a:outerShdw>
              </a:effectLst>
              <a:extLst>
                <a:ext uri="{91240B29-F687-4F45-9708-019B960494DF}">
                  <a14:hiddenLine xmlns:a14="http://schemas.microsoft.com/office/drawing/2010/main" w="76200" cap="rnd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" name="Freeform 7"/>
              <p:cNvSpPr>
                <a:spLocks/>
              </p:cNvSpPr>
              <p:nvPr/>
            </p:nvSpPr>
            <p:spPr bwMode="auto">
              <a:xfrm>
                <a:off x="2172" y="1998"/>
                <a:ext cx="374" cy="515"/>
              </a:xfrm>
              <a:custGeom>
                <a:avLst/>
                <a:gdLst>
                  <a:gd name="T0" fmla="*/ 89 w 374"/>
                  <a:gd name="T1" fmla="*/ 0 h 515"/>
                  <a:gd name="T2" fmla="*/ 82 w 374"/>
                  <a:gd name="T3" fmla="*/ 14 h 515"/>
                  <a:gd name="T4" fmla="*/ 53 w 374"/>
                  <a:gd name="T5" fmla="*/ 41 h 515"/>
                  <a:gd name="T6" fmla="*/ 46 w 374"/>
                  <a:gd name="T7" fmla="*/ 66 h 515"/>
                  <a:gd name="T8" fmla="*/ 25 w 374"/>
                  <a:gd name="T9" fmla="*/ 84 h 515"/>
                  <a:gd name="T10" fmla="*/ 10 w 374"/>
                  <a:gd name="T11" fmla="*/ 118 h 515"/>
                  <a:gd name="T12" fmla="*/ 10 w 374"/>
                  <a:gd name="T13" fmla="*/ 139 h 515"/>
                  <a:gd name="T14" fmla="*/ 0 w 374"/>
                  <a:gd name="T15" fmla="*/ 176 h 515"/>
                  <a:gd name="T16" fmla="*/ 13 w 374"/>
                  <a:gd name="T17" fmla="*/ 192 h 515"/>
                  <a:gd name="T18" fmla="*/ 47 w 374"/>
                  <a:gd name="T19" fmla="*/ 239 h 515"/>
                  <a:gd name="T20" fmla="*/ 57 w 374"/>
                  <a:gd name="T21" fmla="*/ 233 h 515"/>
                  <a:gd name="T22" fmla="*/ 115 w 374"/>
                  <a:gd name="T23" fmla="*/ 233 h 515"/>
                  <a:gd name="T24" fmla="*/ 143 w 374"/>
                  <a:gd name="T25" fmla="*/ 244 h 515"/>
                  <a:gd name="T26" fmla="*/ 140 w 374"/>
                  <a:gd name="T27" fmla="*/ 280 h 515"/>
                  <a:gd name="T28" fmla="*/ 160 w 374"/>
                  <a:gd name="T29" fmla="*/ 328 h 515"/>
                  <a:gd name="T30" fmla="*/ 159 w 374"/>
                  <a:gd name="T31" fmla="*/ 342 h 515"/>
                  <a:gd name="T32" fmla="*/ 167 w 374"/>
                  <a:gd name="T33" fmla="*/ 356 h 515"/>
                  <a:gd name="T34" fmla="*/ 154 w 374"/>
                  <a:gd name="T35" fmla="*/ 390 h 515"/>
                  <a:gd name="T36" fmla="*/ 169 w 374"/>
                  <a:gd name="T37" fmla="*/ 433 h 515"/>
                  <a:gd name="T38" fmla="*/ 177 w 374"/>
                  <a:gd name="T39" fmla="*/ 467 h 515"/>
                  <a:gd name="T40" fmla="*/ 187 w 374"/>
                  <a:gd name="T41" fmla="*/ 488 h 515"/>
                  <a:gd name="T42" fmla="*/ 198 w 374"/>
                  <a:gd name="T43" fmla="*/ 514 h 515"/>
                  <a:gd name="T44" fmla="*/ 218 w 374"/>
                  <a:gd name="T45" fmla="*/ 511 h 515"/>
                  <a:gd name="T46" fmla="*/ 251 w 374"/>
                  <a:gd name="T47" fmla="*/ 491 h 515"/>
                  <a:gd name="T48" fmla="*/ 265 w 374"/>
                  <a:gd name="T49" fmla="*/ 468 h 515"/>
                  <a:gd name="T50" fmla="*/ 265 w 374"/>
                  <a:gd name="T51" fmla="*/ 452 h 515"/>
                  <a:gd name="T52" fmla="*/ 283 w 374"/>
                  <a:gd name="T53" fmla="*/ 438 h 515"/>
                  <a:gd name="T54" fmla="*/ 280 w 374"/>
                  <a:gd name="T55" fmla="*/ 416 h 515"/>
                  <a:gd name="T56" fmla="*/ 309 w 374"/>
                  <a:gd name="T57" fmla="*/ 379 h 515"/>
                  <a:gd name="T58" fmla="*/ 313 w 374"/>
                  <a:gd name="T59" fmla="*/ 349 h 515"/>
                  <a:gd name="T60" fmla="*/ 306 w 374"/>
                  <a:gd name="T61" fmla="*/ 339 h 515"/>
                  <a:gd name="T62" fmla="*/ 309 w 374"/>
                  <a:gd name="T63" fmla="*/ 327 h 515"/>
                  <a:gd name="T64" fmla="*/ 302 w 374"/>
                  <a:gd name="T65" fmla="*/ 315 h 515"/>
                  <a:gd name="T66" fmla="*/ 324 w 374"/>
                  <a:gd name="T67" fmla="*/ 287 h 515"/>
                  <a:gd name="T68" fmla="*/ 324 w 374"/>
                  <a:gd name="T69" fmla="*/ 272 h 515"/>
                  <a:gd name="T70" fmla="*/ 354 w 374"/>
                  <a:gd name="T71" fmla="*/ 247 h 515"/>
                  <a:gd name="T72" fmla="*/ 373 w 374"/>
                  <a:gd name="T73" fmla="*/ 181 h 515"/>
                  <a:gd name="T74" fmla="*/ 346 w 374"/>
                  <a:gd name="T75" fmla="*/ 199 h 515"/>
                  <a:gd name="T76" fmla="*/ 321 w 374"/>
                  <a:gd name="T77" fmla="*/ 191 h 515"/>
                  <a:gd name="T78" fmla="*/ 325 w 374"/>
                  <a:gd name="T79" fmla="*/ 175 h 515"/>
                  <a:gd name="T80" fmla="*/ 301 w 374"/>
                  <a:gd name="T81" fmla="*/ 158 h 515"/>
                  <a:gd name="T82" fmla="*/ 289 w 374"/>
                  <a:gd name="T83" fmla="*/ 116 h 515"/>
                  <a:gd name="T84" fmla="*/ 266 w 374"/>
                  <a:gd name="T85" fmla="*/ 82 h 515"/>
                  <a:gd name="T86" fmla="*/ 266 w 374"/>
                  <a:gd name="T87" fmla="*/ 57 h 515"/>
                  <a:gd name="T88" fmla="*/ 254 w 374"/>
                  <a:gd name="T89" fmla="*/ 57 h 515"/>
                  <a:gd name="T90" fmla="*/ 246 w 374"/>
                  <a:gd name="T91" fmla="*/ 60 h 515"/>
                  <a:gd name="T92" fmla="*/ 210 w 374"/>
                  <a:gd name="T93" fmla="*/ 47 h 515"/>
                  <a:gd name="T94" fmla="*/ 201 w 374"/>
                  <a:gd name="T95" fmla="*/ 57 h 515"/>
                  <a:gd name="T96" fmla="*/ 194 w 374"/>
                  <a:gd name="T97" fmla="*/ 69 h 515"/>
                  <a:gd name="T98" fmla="*/ 175 w 374"/>
                  <a:gd name="T99" fmla="*/ 46 h 515"/>
                  <a:gd name="T100" fmla="*/ 157 w 374"/>
                  <a:gd name="T101" fmla="*/ 41 h 515"/>
                  <a:gd name="T102" fmla="*/ 155 w 374"/>
                  <a:gd name="T103" fmla="*/ 13 h 515"/>
                  <a:gd name="T104" fmla="*/ 128 w 374"/>
                  <a:gd name="T105" fmla="*/ 17 h 515"/>
                  <a:gd name="T106" fmla="*/ 112 w 374"/>
                  <a:gd name="T107" fmla="*/ 11 h 515"/>
                  <a:gd name="T108" fmla="*/ 89 w 374"/>
                  <a:gd name="T109" fmla="*/ 0 h 5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374" h="515">
                    <a:moveTo>
                      <a:pt x="89" y="0"/>
                    </a:moveTo>
                    <a:lnTo>
                      <a:pt x="82" y="14"/>
                    </a:lnTo>
                    <a:lnTo>
                      <a:pt x="53" y="41"/>
                    </a:lnTo>
                    <a:lnTo>
                      <a:pt x="46" y="66"/>
                    </a:lnTo>
                    <a:lnTo>
                      <a:pt x="25" y="84"/>
                    </a:lnTo>
                    <a:lnTo>
                      <a:pt x="10" y="118"/>
                    </a:lnTo>
                    <a:lnTo>
                      <a:pt x="10" y="139"/>
                    </a:lnTo>
                    <a:lnTo>
                      <a:pt x="0" y="176"/>
                    </a:lnTo>
                    <a:lnTo>
                      <a:pt x="13" y="192"/>
                    </a:lnTo>
                    <a:lnTo>
                      <a:pt x="47" y="239"/>
                    </a:lnTo>
                    <a:lnTo>
                      <a:pt x="57" y="233"/>
                    </a:lnTo>
                    <a:lnTo>
                      <a:pt x="115" y="233"/>
                    </a:lnTo>
                    <a:lnTo>
                      <a:pt x="143" y="244"/>
                    </a:lnTo>
                    <a:lnTo>
                      <a:pt x="140" y="280"/>
                    </a:lnTo>
                    <a:lnTo>
                      <a:pt x="160" y="328"/>
                    </a:lnTo>
                    <a:lnTo>
                      <a:pt x="159" y="342"/>
                    </a:lnTo>
                    <a:lnTo>
                      <a:pt x="167" y="356"/>
                    </a:lnTo>
                    <a:lnTo>
                      <a:pt x="154" y="390"/>
                    </a:lnTo>
                    <a:lnTo>
                      <a:pt x="169" y="433"/>
                    </a:lnTo>
                    <a:lnTo>
                      <a:pt x="177" y="467"/>
                    </a:lnTo>
                    <a:lnTo>
                      <a:pt x="187" y="488"/>
                    </a:lnTo>
                    <a:lnTo>
                      <a:pt x="198" y="514"/>
                    </a:lnTo>
                    <a:lnTo>
                      <a:pt x="218" y="511"/>
                    </a:lnTo>
                    <a:lnTo>
                      <a:pt x="251" y="491"/>
                    </a:lnTo>
                    <a:lnTo>
                      <a:pt x="265" y="468"/>
                    </a:lnTo>
                    <a:lnTo>
                      <a:pt x="265" y="452"/>
                    </a:lnTo>
                    <a:lnTo>
                      <a:pt x="283" y="438"/>
                    </a:lnTo>
                    <a:lnTo>
                      <a:pt x="280" y="416"/>
                    </a:lnTo>
                    <a:lnTo>
                      <a:pt x="309" y="379"/>
                    </a:lnTo>
                    <a:lnTo>
                      <a:pt x="313" y="349"/>
                    </a:lnTo>
                    <a:lnTo>
                      <a:pt x="306" y="339"/>
                    </a:lnTo>
                    <a:lnTo>
                      <a:pt x="309" y="327"/>
                    </a:lnTo>
                    <a:lnTo>
                      <a:pt x="302" y="315"/>
                    </a:lnTo>
                    <a:lnTo>
                      <a:pt x="324" y="287"/>
                    </a:lnTo>
                    <a:lnTo>
                      <a:pt x="324" y="272"/>
                    </a:lnTo>
                    <a:lnTo>
                      <a:pt x="354" y="247"/>
                    </a:lnTo>
                    <a:lnTo>
                      <a:pt x="373" y="181"/>
                    </a:lnTo>
                    <a:lnTo>
                      <a:pt x="346" y="199"/>
                    </a:lnTo>
                    <a:lnTo>
                      <a:pt x="321" y="191"/>
                    </a:lnTo>
                    <a:lnTo>
                      <a:pt x="325" y="175"/>
                    </a:lnTo>
                    <a:lnTo>
                      <a:pt x="301" y="158"/>
                    </a:lnTo>
                    <a:lnTo>
                      <a:pt x="289" y="116"/>
                    </a:lnTo>
                    <a:lnTo>
                      <a:pt x="266" y="82"/>
                    </a:lnTo>
                    <a:lnTo>
                      <a:pt x="266" y="57"/>
                    </a:lnTo>
                    <a:lnTo>
                      <a:pt x="254" y="57"/>
                    </a:lnTo>
                    <a:lnTo>
                      <a:pt x="246" y="60"/>
                    </a:lnTo>
                    <a:lnTo>
                      <a:pt x="210" y="47"/>
                    </a:lnTo>
                    <a:lnTo>
                      <a:pt x="201" y="57"/>
                    </a:lnTo>
                    <a:lnTo>
                      <a:pt x="194" y="69"/>
                    </a:lnTo>
                    <a:lnTo>
                      <a:pt x="175" y="46"/>
                    </a:lnTo>
                    <a:lnTo>
                      <a:pt x="157" y="41"/>
                    </a:lnTo>
                    <a:lnTo>
                      <a:pt x="155" y="13"/>
                    </a:lnTo>
                    <a:lnTo>
                      <a:pt x="128" y="17"/>
                    </a:lnTo>
                    <a:lnTo>
                      <a:pt x="112" y="11"/>
                    </a:lnTo>
                    <a:lnTo>
                      <a:pt x="89" y="0"/>
                    </a:lnTo>
                  </a:path>
                </a:pathLst>
              </a:custGeom>
              <a:solidFill>
                <a:schemeClr val="folHlink"/>
              </a:solidFill>
              <a:ln>
                <a:noFill/>
              </a:ln>
              <a:effectLst>
                <a:outerShdw dist="107763" dir="2700000" algn="ctr" rotWithShape="0">
                  <a:schemeClr val="bg2">
                    <a:alpha val="50000"/>
                  </a:schemeClr>
                </a:outerShdw>
              </a:effectLst>
              <a:extLst>
                <a:ext uri="{91240B29-F687-4F45-9708-019B960494DF}">
                  <a14:hiddenLine xmlns:a14="http://schemas.microsoft.com/office/drawing/2010/main" w="76200" cap="rnd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" name="Freeform 8"/>
              <p:cNvSpPr>
                <a:spLocks/>
              </p:cNvSpPr>
              <p:nvPr/>
            </p:nvSpPr>
            <p:spPr bwMode="auto">
              <a:xfrm>
                <a:off x="3041" y="2127"/>
                <a:ext cx="12" cy="25"/>
              </a:xfrm>
              <a:custGeom>
                <a:avLst/>
                <a:gdLst>
                  <a:gd name="T0" fmla="*/ 5 w 12"/>
                  <a:gd name="T1" fmla="*/ 0 h 25"/>
                  <a:gd name="T2" fmla="*/ 7 w 12"/>
                  <a:gd name="T3" fmla="*/ 8 h 25"/>
                  <a:gd name="T4" fmla="*/ 5 w 12"/>
                  <a:gd name="T5" fmla="*/ 12 h 25"/>
                  <a:gd name="T6" fmla="*/ 5 w 12"/>
                  <a:gd name="T7" fmla="*/ 17 h 25"/>
                  <a:gd name="T8" fmla="*/ 11 w 12"/>
                  <a:gd name="T9" fmla="*/ 20 h 25"/>
                  <a:gd name="T10" fmla="*/ 11 w 12"/>
                  <a:gd name="T11" fmla="*/ 24 h 25"/>
                  <a:gd name="T12" fmla="*/ 7 w 12"/>
                  <a:gd name="T13" fmla="*/ 20 h 25"/>
                  <a:gd name="T14" fmla="*/ 2 w 12"/>
                  <a:gd name="T15" fmla="*/ 24 h 25"/>
                  <a:gd name="T16" fmla="*/ 0 w 12"/>
                  <a:gd name="T17" fmla="*/ 20 h 25"/>
                  <a:gd name="T18" fmla="*/ 2 w 12"/>
                  <a:gd name="T19" fmla="*/ 17 h 25"/>
                  <a:gd name="T20" fmla="*/ 0 w 12"/>
                  <a:gd name="T21" fmla="*/ 12 h 25"/>
                  <a:gd name="T22" fmla="*/ 2 w 12"/>
                  <a:gd name="T23" fmla="*/ 4 h 25"/>
                  <a:gd name="T24" fmla="*/ 5 w 12"/>
                  <a:gd name="T25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" h="25">
                    <a:moveTo>
                      <a:pt x="5" y="0"/>
                    </a:moveTo>
                    <a:lnTo>
                      <a:pt x="7" y="8"/>
                    </a:lnTo>
                    <a:lnTo>
                      <a:pt x="5" y="12"/>
                    </a:lnTo>
                    <a:lnTo>
                      <a:pt x="5" y="17"/>
                    </a:lnTo>
                    <a:lnTo>
                      <a:pt x="11" y="20"/>
                    </a:lnTo>
                    <a:lnTo>
                      <a:pt x="11" y="24"/>
                    </a:lnTo>
                    <a:lnTo>
                      <a:pt x="7" y="20"/>
                    </a:lnTo>
                    <a:lnTo>
                      <a:pt x="2" y="24"/>
                    </a:lnTo>
                    <a:lnTo>
                      <a:pt x="0" y="20"/>
                    </a:lnTo>
                    <a:lnTo>
                      <a:pt x="2" y="17"/>
                    </a:lnTo>
                    <a:lnTo>
                      <a:pt x="0" y="12"/>
                    </a:lnTo>
                    <a:lnTo>
                      <a:pt x="2" y="4"/>
                    </a:lnTo>
                    <a:lnTo>
                      <a:pt x="5" y="0"/>
                    </a:lnTo>
                  </a:path>
                </a:pathLst>
              </a:custGeom>
              <a:solidFill>
                <a:schemeClr val="folHlink"/>
              </a:solidFill>
              <a:ln>
                <a:noFill/>
              </a:ln>
              <a:effectLst>
                <a:outerShdw dist="107763" dir="2700000" algn="ctr" rotWithShape="0">
                  <a:schemeClr val="bg2">
                    <a:alpha val="50000"/>
                  </a:schemeClr>
                </a:outerShdw>
              </a:effectLst>
              <a:extLst>
                <a:ext uri="{91240B29-F687-4F45-9708-019B960494DF}">
                  <a14:hiddenLine xmlns:a14="http://schemas.microsoft.com/office/drawing/2010/main" w="76200" cap="rnd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" name="Freeform 9"/>
              <p:cNvSpPr>
                <a:spLocks/>
              </p:cNvSpPr>
              <p:nvPr/>
            </p:nvSpPr>
            <p:spPr bwMode="auto">
              <a:xfrm>
                <a:off x="2969" y="2233"/>
                <a:ext cx="56" cy="87"/>
              </a:xfrm>
              <a:custGeom>
                <a:avLst/>
                <a:gdLst>
                  <a:gd name="T0" fmla="*/ 0 w 56"/>
                  <a:gd name="T1" fmla="*/ 43 h 87"/>
                  <a:gd name="T2" fmla="*/ 20 w 56"/>
                  <a:gd name="T3" fmla="*/ 43 h 87"/>
                  <a:gd name="T4" fmla="*/ 42 w 56"/>
                  <a:gd name="T5" fmla="*/ 0 h 87"/>
                  <a:gd name="T6" fmla="*/ 55 w 56"/>
                  <a:gd name="T7" fmla="*/ 25 h 87"/>
                  <a:gd name="T8" fmla="*/ 45 w 56"/>
                  <a:gd name="T9" fmla="*/ 86 h 87"/>
                  <a:gd name="T10" fmla="*/ 4 w 56"/>
                  <a:gd name="T11" fmla="*/ 72 h 87"/>
                  <a:gd name="T12" fmla="*/ 0 w 56"/>
                  <a:gd name="T13" fmla="*/ 43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6" h="87">
                    <a:moveTo>
                      <a:pt x="0" y="43"/>
                    </a:moveTo>
                    <a:lnTo>
                      <a:pt x="20" y="43"/>
                    </a:lnTo>
                    <a:lnTo>
                      <a:pt x="42" y="0"/>
                    </a:lnTo>
                    <a:lnTo>
                      <a:pt x="55" y="25"/>
                    </a:lnTo>
                    <a:lnTo>
                      <a:pt x="45" y="86"/>
                    </a:lnTo>
                    <a:lnTo>
                      <a:pt x="4" y="72"/>
                    </a:lnTo>
                    <a:lnTo>
                      <a:pt x="0" y="43"/>
                    </a:lnTo>
                  </a:path>
                </a:pathLst>
              </a:custGeom>
              <a:solidFill>
                <a:schemeClr val="folHlink"/>
              </a:solidFill>
              <a:ln>
                <a:noFill/>
              </a:ln>
              <a:effectLst>
                <a:outerShdw dist="107763" dir="2700000" algn="ctr" rotWithShape="0">
                  <a:schemeClr val="bg2">
                    <a:alpha val="50000"/>
                  </a:schemeClr>
                </a:outerShdw>
              </a:effectLst>
              <a:extLst>
                <a:ext uri="{91240B29-F687-4F45-9708-019B960494DF}">
                  <a14:hiddenLine xmlns:a14="http://schemas.microsoft.com/office/drawing/2010/main" w="76200" cap="rnd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" name="Freeform 10"/>
              <p:cNvSpPr>
                <a:spLocks/>
              </p:cNvSpPr>
              <p:nvPr/>
            </p:nvSpPr>
            <p:spPr bwMode="auto">
              <a:xfrm>
                <a:off x="3082" y="2266"/>
                <a:ext cx="97" cy="83"/>
              </a:xfrm>
              <a:custGeom>
                <a:avLst/>
                <a:gdLst>
                  <a:gd name="T0" fmla="*/ 6 w 97"/>
                  <a:gd name="T1" fmla="*/ 19 h 83"/>
                  <a:gd name="T2" fmla="*/ 0 w 97"/>
                  <a:gd name="T3" fmla="*/ 0 h 83"/>
                  <a:gd name="T4" fmla="*/ 33 w 97"/>
                  <a:gd name="T5" fmla="*/ 8 h 83"/>
                  <a:gd name="T6" fmla="*/ 79 w 97"/>
                  <a:gd name="T7" fmla="*/ 28 h 83"/>
                  <a:gd name="T8" fmla="*/ 79 w 97"/>
                  <a:gd name="T9" fmla="*/ 43 h 83"/>
                  <a:gd name="T10" fmla="*/ 96 w 97"/>
                  <a:gd name="T11" fmla="*/ 82 h 83"/>
                  <a:gd name="T12" fmla="*/ 60 w 97"/>
                  <a:gd name="T13" fmla="*/ 45 h 83"/>
                  <a:gd name="T14" fmla="*/ 36 w 97"/>
                  <a:gd name="T15" fmla="*/ 48 h 83"/>
                  <a:gd name="T16" fmla="*/ 6 w 97"/>
                  <a:gd name="T17" fmla="*/ 19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7" h="83">
                    <a:moveTo>
                      <a:pt x="6" y="19"/>
                    </a:moveTo>
                    <a:lnTo>
                      <a:pt x="0" y="0"/>
                    </a:lnTo>
                    <a:lnTo>
                      <a:pt x="33" y="8"/>
                    </a:lnTo>
                    <a:lnTo>
                      <a:pt x="79" y="28"/>
                    </a:lnTo>
                    <a:lnTo>
                      <a:pt x="79" y="43"/>
                    </a:lnTo>
                    <a:lnTo>
                      <a:pt x="96" y="82"/>
                    </a:lnTo>
                    <a:lnTo>
                      <a:pt x="60" y="45"/>
                    </a:lnTo>
                    <a:lnTo>
                      <a:pt x="36" y="48"/>
                    </a:lnTo>
                    <a:lnTo>
                      <a:pt x="6" y="19"/>
                    </a:lnTo>
                  </a:path>
                </a:pathLst>
              </a:custGeom>
              <a:solidFill>
                <a:schemeClr val="folHlink"/>
              </a:solidFill>
              <a:ln>
                <a:noFill/>
              </a:ln>
              <a:effectLst>
                <a:outerShdw dist="107763" dir="2700000" algn="ctr" rotWithShape="0">
                  <a:schemeClr val="bg2">
                    <a:alpha val="50000"/>
                  </a:schemeClr>
                </a:outerShdw>
              </a:effectLst>
              <a:extLst>
                <a:ext uri="{91240B29-F687-4F45-9708-019B960494DF}">
                  <a14:hiddenLine xmlns:a14="http://schemas.microsoft.com/office/drawing/2010/main" w="76200" cap="rnd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" name="Freeform 11"/>
              <p:cNvSpPr>
                <a:spLocks/>
              </p:cNvSpPr>
              <p:nvPr/>
            </p:nvSpPr>
            <p:spPr bwMode="auto">
              <a:xfrm>
                <a:off x="3267" y="2434"/>
                <a:ext cx="66" cy="91"/>
              </a:xfrm>
              <a:custGeom>
                <a:avLst/>
                <a:gdLst>
                  <a:gd name="T0" fmla="*/ 40 w 66"/>
                  <a:gd name="T1" fmla="*/ 0 h 91"/>
                  <a:gd name="T2" fmla="*/ 65 w 66"/>
                  <a:gd name="T3" fmla="*/ 27 h 91"/>
                  <a:gd name="T4" fmla="*/ 13 w 66"/>
                  <a:gd name="T5" fmla="*/ 90 h 91"/>
                  <a:gd name="T6" fmla="*/ 0 w 66"/>
                  <a:gd name="T7" fmla="*/ 75 h 91"/>
                  <a:gd name="T8" fmla="*/ 37 w 66"/>
                  <a:gd name="T9" fmla="*/ 35 h 91"/>
                  <a:gd name="T10" fmla="*/ 40 w 66"/>
                  <a:gd name="T11" fmla="*/ 0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6" h="91">
                    <a:moveTo>
                      <a:pt x="40" y="0"/>
                    </a:moveTo>
                    <a:lnTo>
                      <a:pt x="65" y="27"/>
                    </a:lnTo>
                    <a:lnTo>
                      <a:pt x="13" y="90"/>
                    </a:lnTo>
                    <a:lnTo>
                      <a:pt x="0" y="75"/>
                    </a:lnTo>
                    <a:lnTo>
                      <a:pt x="37" y="35"/>
                    </a:lnTo>
                    <a:lnTo>
                      <a:pt x="40" y="0"/>
                    </a:lnTo>
                  </a:path>
                </a:pathLst>
              </a:custGeom>
              <a:solidFill>
                <a:schemeClr val="folHlink"/>
              </a:solidFill>
              <a:ln>
                <a:noFill/>
              </a:ln>
              <a:effectLst>
                <a:outerShdw dist="107763" dir="2700000" algn="ctr" rotWithShape="0">
                  <a:schemeClr val="bg2">
                    <a:alpha val="50000"/>
                  </a:schemeClr>
                </a:outerShdw>
              </a:effectLst>
              <a:extLst>
                <a:ext uri="{91240B29-F687-4F45-9708-019B960494DF}">
                  <a14:hiddenLine xmlns:a14="http://schemas.microsoft.com/office/drawing/2010/main" w="76200" cap="rnd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" name="Freeform 12"/>
              <p:cNvSpPr>
                <a:spLocks/>
              </p:cNvSpPr>
              <p:nvPr/>
            </p:nvSpPr>
            <p:spPr bwMode="auto">
              <a:xfrm>
                <a:off x="2288" y="1832"/>
                <a:ext cx="32" cy="58"/>
              </a:xfrm>
              <a:custGeom>
                <a:avLst/>
                <a:gdLst>
                  <a:gd name="T0" fmla="*/ 31 w 32"/>
                  <a:gd name="T1" fmla="*/ 45 h 58"/>
                  <a:gd name="T2" fmla="*/ 23 w 32"/>
                  <a:gd name="T3" fmla="*/ 37 h 58"/>
                  <a:gd name="T4" fmla="*/ 23 w 32"/>
                  <a:gd name="T5" fmla="*/ 12 h 58"/>
                  <a:gd name="T6" fmla="*/ 27 w 32"/>
                  <a:gd name="T7" fmla="*/ 7 h 58"/>
                  <a:gd name="T8" fmla="*/ 20 w 32"/>
                  <a:gd name="T9" fmla="*/ 7 h 58"/>
                  <a:gd name="T10" fmla="*/ 24 w 32"/>
                  <a:gd name="T11" fmla="*/ 0 h 58"/>
                  <a:gd name="T12" fmla="*/ 18 w 32"/>
                  <a:gd name="T13" fmla="*/ 0 h 58"/>
                  <a:gd name="T14" fmla="*/ 11 w 32"/>
                  <a:gd name="T15" fmla="*/ 8 h 58"/>
                  <a:gd name="T16" fmla="*/ 11 w 32"/>
                  <a:gd name="T17" fmla="*/ 24 h 58"/>
                  <a:gd name="T18" fmla="*/ 15 w 32"/>
                  <a:gd name="T19" fmla="*/ 27 h 58"/>
                  <a:gd name="T20" fmla="*/ 15 w 32"/>
                  <a:gd name="T21" fmla="*/ 34 h 58"/>
                  <a:gd name="T22" fmla="*/ 13 w 32"/>
                  <a:gd name="T23" fmla="*/ 34 h 58"/>
                  <a:gd name="T24" fmla="*/ 7 w 32"/>
                  <a:gd name="T25" fmla="*/ 40 h 58"/>
                  <a:gd name="T26" fmla="*/ 7 w 32"/>
                  <a:gd name="T27" fmla="*/ 46 h 58"/>
                  <a:gd name="T28" fmla="*/ 0 w 32"/>
                  <a:gd name="T29" fmla="*/ 57 h 58"/>
                  <a:gd name="T30" fmla="*/ 23 w 32"/>
                  <a:gd name="T31" fmla="*/ 57 h 58"/>
                  <a:gd name="T32" fmla="*/ 31 w 32"/>
                  <a:gd name="T33" fmla="*/ 45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2" h="58">
                    <a:moveTo>
                      <a:pt x="31" y="45"/>
                    </a:moveTo>
                    <a:lnTo>
                      <a:pt x="23" y="37"/>
                    </a:lnTo>
                    <a:lnTo>
                      <a:pt x="23" y="12"/>
                    </a:lnTo>
                    <a:lnTo>
                      <a:pt x="27" y="7"/>
                    </a:lnTo>
                    <a:lnTo>
                      <a:pt x="20" y="7"/>
                    </a:lnTo>
                    <a:lnTo>
                      <a:pt x="24" y="0"/>
                    </a:lnTo>
                    <a:lnTo>
                      <a:pt x="18" y="0"/>
                    </a:lnTo>
                    <a:lnTo>
                      <a:pt x="11" y="8"/>
                    </a:lnTo>
                    <a:lnTo>
                      <a:pt x="11" y="24"/>
                    </a:lnTo>
                    <a:lnTo>
                      <a:pt x="15" y="27"/>
                    </a:lnTo>
                    <a:lnTo>
                      <a:pt x="15" y="34"/>
                    </a:lnTo>
                    <a:lnTo>
                      <a:pt x="13" y="34"/>
                    </a:lnTo>
                    <a:lnTo>
                      <a:pt x="7" y="40"/>
                    </a:lnTo>
                    <a:lnTo>
                      <a:pt x="7" y="46"/>
                    </a:lnTo>
                    <a:lnTo>
                      <a:pt x="0" y="57"/>
                    </a:lnTo>
                    <a:lnTo>
                      <a:pt x="23" y="57"/>
                    </a:lnTo>
                    <a:lnTo>
                      <a:pt x="31" y="45"/>
                    </a:lnTo>
                  </a:path>
                </a:pathLst>
              </a:custGeom>
              <a:solidFill>
                <a:schemeClr val="folHlink"/>
              </a:solidFill>
              <a:ln>
                <a:noFill/>
              </a:ln>
              <a:effectLst>
                <a:outerShdw dist="107763" dir="2700000" algn="ctr" rotWithShape="0">
                  <a:schemeClr val="bg2">
                    <a:alpha val="50000"/>
                  </a:schemeClr>
                </a:outerShdw>
              </a:effectLst>
              <a:extLst>
                <a:ext uri="{91240B29-F687-4F45-9708-019B960494DF}">
                  <a14:hiddenLine xmlns:a14="http://schemas.microsoft.com/office/drawing/2010/main" w="76200" cap="rnd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7" name="Freeform 13"/>
              <p:cNvSpPr>
                <a:spLocks/>
              </p:cNvSpPr>
              <p:nvPr/>
            </p:nvSpPr>
            <p:spPr bwMode="auto">
              <a:xfrm>
                <a:off x="2278" y="1852"/>
                <a:ext cx="18" cy="20"/>
              </a:xfrm>
              <a:custGeom>
                <a:avLst/>
                <a:gdLst>
                  <a:gd name="T0" fmla="*/ 14 w 18"/>
                  <a:gd name="T1" fmla="*/ 7 h 20"/>
                  <a:gd name="T2" fmla="*/ 17 w 18"/>
                  <a:gd name="T3" fmla="*/ 7 h 20"/>
                  <a:gd name="T4" fmla="*/ 17 w 18"/>
                  <a:gd name="T5" fmla="*/ 0 h 20"/>
                  <a:gd name="T6" fmla="*/ 11 w 18"/>
                  <a:gd name="T7" fmla="*/ 0 h 20"/>
                  <a:gd name="T8" fmla="*/ 0 w 18"/>
                  <a:gd name="T9" fmla="*/ 12 h 20"/>
                  <a:gd name="T10" fmla="*/ 0 w 18"/>
                  <a:gd name="T11" fmla="*/ 19 h 20"/>
                  <a:gd name="T12" fmla="*/ 10 w 18"/>
                  <a:gd name="T13" fmla="*/ 19 h 20"/>
                  <a:gd name="T14" fmla="*/ 14 w 18"/>
                  <a:gd name="T15" fmla="*/ 14 h 20"/>
                  <a:gd name="T16" fmla="*/ 14 w 18"/>
                  <a:gd name="T17" fmla="*/ 7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8" h="20">
                    <a:moveTo>
                      <a:pt x="14" y="7"/>
                    </a:moveTo>
                    <a:lnTo>
                      <a:pt x="17" y="7"/>
                    </a:lnTo>
                    <a:lnTo>
                      <a:pt x="17" y="0"/>
                    </a:lnTo>
                    <a:lnTo>
                      <a:pt x="11" y="0"/>
                    </a:lnTo>
                    <a:lnTo>
                      <a:pt x="0" y="12"/>
                    </a:lnTo>
                    <a:lnTo>
                      <a:pt x="0" y="19"/>
                    </a:lnTo>
                    <a:lnTo>
                      <a:pt x="10" y="19"/>
                    </a:lnTo>
                    <a:lnTo>
                      <a:pt x="14" y="14"/>
                    </a:lnTo>
                    <a:lnTo>
                      <a:pt x="14" y="7"/>
                    </a:lnTo>
                  </a:path>
                </a:pathLst>
              </a:custGeom>
              <a:solidFill>
                <a:schemeClr val="folHlink"/>
              </a:solidFill>
              <a:ln>
                <a:noFill/>
              </a:ln>
              <a:effectLst>
                <a:outerShdw dist="107763" dir="2700000" algn="ctr" rotWithShape="0">
                  <a:schemeClr val="bg2">
                    <a:alpha val="50000"/>
                  </a:schemeClr>
                </a:outerShdw>
              </a:effectLst>
              <a:extLst>
                <a:ext uri="{91240B29-F687-4F45-9708-019B960494DF}">
                  <a14:hiddenLine xmlns:a14="http://schemas.microsoft.com/office/drawing/2010/main" w="76200" cap="rnd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" name="Freeform 14"/>
              <p:cNvSpPr>
                <a:spLocks/>
              </p:cNvSpPr>
              <p:nvPr/>
            </p:nvSpPr>
            <p:spPr bwMode="auto">
              <a:xfrm>
                <a:off x="2251" y="1817"/>
                <a:ext cx="215" cy="190"/>
              </a:xfrm>
              <a:custGeom>
                <a:avLst/>
                <a:gdLst>
                  <a:gd name="T0" fmla="*/ 141 w 215"/>
                  <a:gd name="T1" fmla="*/ 13 h 190"/>
                  <a:gd name="T2" fmla="*/ 168 w 215"/>
                  <a:gd name="T3" fmla="*/ 18 h 190"/>
                  <a:gd name="T4" fmla="*/ 152 w 215"/>
                  <a:gd name="T5" fmla="*/ 25 h 190"/>
                  <a:gd name="T6" fmla="*/ 144 w 215"/>
                  <a:gd name="T7" fmla="*/ 36 h 190"/>
                  <a:gd name="T8" fmla="*/ 134 w 215"/>
                  <a:gd name="T9" fmla="*/ 62 h 190"/>
                  <a:gd name="T10" fmla="*/ 118 w 215"/>
                  <a:gd name="T11" fmla="*/ 63 h 190"/>
                  <a:gd name="T12" fmla="*/ 103 w 215"/>
                  <a:gd name="T13" fmla="*/ 61 h 190"/>
                  <a:gd name="T14" fmla="*/ 110 w 215"/>
                  <a:gd name="T15" fmla="*/ 49 h 190"/>
                  <a:gd name="T16" fmla="*/ 104 w 215"/>
                  <a:gd name="T17" fmla="*/ 32 h 190"/>
                  <a:gd name="T18" fmla="*/ 95 w 215"/>
                  <a:gd name="T19" fmla="*/ 61 h 190"/>
                  <a:gd name="T20" fmla="*/ 73 w 215"/>
                  <a:gd name="T21" fmla="*/ 74 h 190"/>
                  <a:gd name="T22" fmla="*/ 61 w 215"/>
                  <a:gd name="T23" fmla="*/ 83 h 190"/>
                  <a:gd name="T24" fmla="*/ 45 w 215"/>
                  <a:gd name="T25" fmla="*/ 95 h 190"/>
                  <a:gd name="T26" fmla="*/ 36 w 215"/>
                  <a:gd name="T27" fmla="*/ 126 h 190"/>
                  <a:gd name="T28" fmla="*/ 7 w 215"/>
                  <a:gd name="T29" fmla="*/ 115 h 190"/>
                  <a:gd name="T30" fmla="*/ 0 w 215"/>
                  <a:gd name="T31" fmla="*/ 137 h 190"/>
                  <a:gd name="T32" fmla="*/ 12 w 215"/>
                  <a:gd name="T33" fmla="*/ 170 h 190"/>
                  <a:gd name="T34" fmla="*/ 60 w 215"/>
                  <a:gd name="T35" fmla="*/ 134 h 190"/>
                  <a:gd name="T36" fmla="*/ 88 w 215"/>
                  <a:gd name="T37" fmla="*/ 127 h 190"/>
                  <a:gd name="T38" fmla="*/ 93 w 215"/>
                  <a:gd name="T39" fmla="*/ 141 h 190"/>
                  <a:gd name="T40" fmla="*/ 117 w 215"/>
                  <a:gd name="T41" fmla="*/ 177 h 190"/>
                  <a:gd name="T42" fmla="*/ 119 w 215"/>
                  <a:gd name="T43" fmla="*/ 166 h 190"/>
                  <a:gd name="T44" fmla="*/ 126 w 215"/>
                  <a:gd name="T45" fmla="*/ 166 h 190"/>
                  <a:gd name="T46" fmla="*/ 103 w 215"/>
                  <a:gd name="T47" fmla="*/ 133 h 190"/>
                  <a:gd name="T48" fmla="*/ 110 w 215"/>
                  <a:gd name="T49" fmla="*/ 122 h 190"/>
                  <a:gd name="T50" fmla="*/ 134 w 215"/>
                  <a:gd name="T51" fmla="*/ 157 h 190"/>
                  <a:gd name="T52" fmla="*/ 144 w 215"/>
                  <a:gd name="T53" fmla="*/ 178 h 190"/>
                  <a:gd name="T54" fmla="*/ 149 w 215"/>
                  <a:gd name="T55" fmla="*/ 189 h 190"/>
                  <a:gd name="T56" fmla="*/ 153 w 215"/>
                  <a:gd name="T57" fmla="*/ 168 h 190"/>
                  <a:gd name="T58" fmla="*/ 169 w 215"/>
                  <a:gd name="T59" fmla="*/ 160 h 190"/>
                  <a:gd name="T60" fmla="*/ 180 w 215"/>
                  <a:gd name="T61" fmla="*/ 156 h 190"/>
                  <a:gd name="T62" fmla="*/ 176 w 215"/>
                  <a:gd name="T63" fmla="*/ 139 h 190"/>
                  <a:gd name="T64" fmla="*/ 184 w 215"/>
                  <a:gd name="T65" fmla="*/ 111 h 190"/>
                  <a:gd name="T66" fmla="*/ 195 w 215"/>
                  <a:gd name="T67" fmla="*/ 115 h 190"/>
                  <a:gd name="T68" fmla="*/ 198 w 215"/>
                  <a:gd name="T69" fmla="*/ 127 h 190"/>
                  <a:gd name="T70" fmla="*/ 207 w 215"/>
                  <a:gd name="T71" fmla="*/ 121 h 190"/>
                  <a:gd name="T72" fmla="*/ 205 w 215"/>
                  <a:gd name="T73" fmla="*/ 118 h 190"/>
                  <a:gd name="T74" fmla="*/ 212 w 215"/>
                  <a:gd name="T75" fmla="*/ 100 h 190"/>
                  <a:gd name="T76" fmla="*/ 214 w 215"/>
                  <a:gd name="T77" fmla="*/ 121 h 190"/>
                  <a:gd name="T78" fmla="*/ 141 w 215"/>
                  <a:gd name="T79" fmla="*/ 0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215" h="190">
                    <a:moveTo>
                      <a:pt x="141" y="0"/>
                    </a:moveTo>
                    <a:lnTo>
                      <a:pt x="141" y="13"/>
                    </a:lnTo>
                    <a:lnTo>
                      <a:pt x="145" y="18"/>
                    </a:lnTo>
                    <a:lnTo>
                      <a:pt x="168" y="18"/>
                    </a:lnTo>
                    <a:lnTo>
                      <a:pt x="168" y="25"/>
                    </a:lnTo>
                    <a:lnTo>
                      <a:pt x="152" y="25"/>
                    </a:lnTo>
                    <a:lnTo>
                      <a:pt x="152" y="45"/>
                    </a:lnTo>
                    <a:lnTo>
                      <a:pt x="144" y="36"/>
                    </a:lnTo>
                    <a:lnTo>
                      <a:pt x="144" y="50"/>
                    </a:lnTo>
                    <a:lnTo>
                      <a:pt x="134" y="62"/>
                    </a:lnTo>
                    <a:lnTo>
                      <a:pt x="128" y="55"/>
                    </a:lnTo>
                    <a:lnTo>
                      <a:pt x="118" y="63"/>
                    </a:lnTo>
                    <a:lnTo>
                      <a:pt x="116" y="61"/>
                    </a:lnTo>
                    <a:lnTo>
                      <a:pt x="103" y="61"/>
                    </a:lnTo>
                    <a:lnTo>
                      <a:pt x="110" y="52"/>
                    </a:lnTo>
                    <a:lnTo>
                      <a:pt x="110" y="49"/>
                    </a:lnTo>
                    <a:lnTo>
                      <a:pt x="104" y="42"/>
                    </a:lnTo>
                    <a:lnTo>
                      <a:pt x="104" y="32"/>
                    </a:lnTo>
                    <a:lnTo>
                      <a:pt x="95" y="42"/>
                    </a:lnTo>
                    <a:lnTo>
                      <a:pt x="95" y="61"/>
                    </a:lnTo>
                    <a:lnTo>
                      <a:pt x="85" y="61"/>
                    </a:lnTo>
                    <a:lnTo>
                      <a:pt x="73" y="74"/>
                    </a:lnTo>
                    <a:lnTo>
                      <a:pt x="68" y="74"/>
                    </a:lnTo>
                    <a:lnTo>
                      <a:pt x="61" y="83"/>
                    </a:lnTo>
                    <a:lnTo>
                      <a:pt x="36" y="83"/>
                    </a:lnTo>
                    <a:lnTo>
                      <a:pt x="45" y="95"/>
                    </a:lnTo>
                    <a:lnTo>
                      <a:pt x="45" y="115"/>
                    </a:lnTo>
                    <a:lnTo>
                      <a:pt x="36" y="126"/>
                    </a:lnTo>
                    <a:lnTo>
                      <a:pt x="26" y="115"/>
                    </a:lnTo>
                    <a:lnTo>
                      <a:pt x="7" y="115"/>
                    </a:lnTo>
                    <a:lnTo>
                      <a:pt x="7" y="128"/>
                    </a:lnTo>
                    <a:lnTo>
                      <a:pt x="0" y="137"/>
                    </a:lnTo>
                    <a:lnTo>
                      <a:pt x="0" y="156"/>
                    </a:lnTo>
                    <a:lnTo>
                      <a:pt x="12" y="170"/>
                    </a:lnTo>
                    <a:lnTo>
                      <a:pt x="31" y="170"/>
                    </a:lnTo>
                    <a:lnTo>
                      <a:pt x="60" y="134"/>
                    </a:lnTo>
                    <a:lnTo>
                      <a:pt x="85" y="134"/>
                    </a:lnTo>
                    <a:lnTo>
                      <a:pt x="88" y="127"/>
                    </a:lnTo>
                    <a:lnTo>
                      <a:pt x="94" y="134"/>
                    </a:lnTo>
                    <a:lnTo>
                      <a:pt x="93" y="141"/>
                    </a:lnTo>
                    <a:lnTo>
                      <a:pt x="117" y="166"/>
                    </a:lnTo>
                    <a:lnTo>
                      <a:pt x="117" y="177"/>
                    </a:lnTo>
                    <a:lnTo>
                      <a:pt x="122" y="172"/>
                    </a:lnTo>
                    <a:lnTo>
                      <a:pt x="119" y="166"/>
                    </a:lnTo>
                    <a:lnTo>
                      <a:pt x="122" y="162"/>
                    </a:lnTo>
                    <a:lnTo>
                      <a:pt x="126" y="166"/>
                    </a:lnTo>
                    <a:lnTo>
                      <a:pt x="128" y="165"/>
                    </a:lnTo>
                    <a:lnTo>
                      <a:pt x="103" y="133"/>
                    </a:lnTo>
                    <a:lnTo>
                      <a:pt x="103" y="122"/>
                    </a:lnTo>
                    <a:lnTo>
                      <a:pt x="110" y="122"/>
                    </a:lnTo>
                    <a:lnTo>
                      <a:pt x="110" y="128"/>
                    </a:lnTo>
                    <a:lnTo>
                      <a:pt x="134" y="157"/>
                    </a:lnTo>
                    <a:lnTo>
                      <a:pt x="134" y="165"/>
                    </a:lnTo>
                    <a:lnTo>
                      <a:pt x="144" y="178"/>
                    </a:lnTo>
                    <a:lnTo>
                      <a:pt x="142" y="180"/>
                    </a:lnTo>
                    <a:lnTo>
                      <a:pt x="149" y="189"/>
                    </a:lnTo>
                    <a:lnTo>
                      <a:pt x="160" y="176"/>
                    </a:lnTo>
                    <a:lnTo>
                      <a:pt x="153" y="168"/>
                    </a:lnTo>
                    <a:lnTo>
                      <a:pt x="160" y="160"/>
                    </a:lnTo>
                    <a:lnTo>
                      <a:pt x="169" y="160"/>
                    </a:lnTo>
                    <a:lnTo>
                      <a:pt x="173" y="156"/>
                    </a:lnTo>
                    <a:lnTo>
                      <a:pt x="180" y="156"/>
                    </a:lnTo>
                    <a:lnTo>
                      <a:pt x="172" y="145"/>
                    </a:lnTo>
                    <a:lnTo>
                      <a:pt x="176" y="139"/>
                    </a:lnTo>
                    <a:lnTo>
                      <a:pt x="176" y="121"/>
                    </a:lnTo>
                    <a:lnTo>
                      <a:pt x="184" y="111"/>
                    </a:lnTo>
                    <a:lnTo>
                      <a:pt x="187" y="115"/>
                    </a:lnTo>
                    <a:lnTo>
                      <a:pt x="195" y="115"/>
                    </a:lnTo>
                    <a:lnTo>
                      <a:pt x="192" y="120"/>
                    </a:lnTo>
                    <a:lnTo>
                      <a:pt x="198" y="127"/>
                    </a:lnTo>
                    <a:lnTo>
                      <a:pt x="202" y="121"/>
                    </a:lnTo>
                    <a:lnTo>
                      <a:pt x="207" y="121"/>
                    </a:lnTo>
                    <a:lnTo>
                      <a:pt x="207" y="118"/>
                    </a:lnTo>
                    <a:lnTo>
                      <a:pt x="205" y="118"/>
                    </a:lnTo>
                    <a:lnTo>
                      <a:pt x="201" y="115"/>
                    </a:lnTo>
                    <a:lnTo>
                      <a:pt x="212" y="100"/>
                    </a:lnTo>
                    <a:lnTo>
                      <a:pt x="212" y="121"/>
                    </a:lnTo>
                    <a:lnTo>
                      <a:pt x="214" y="121"/>
                    </a:lnTo>
                    <a:lnTo>
                      <a:pt x="214" y="0"/>
                    </a:lnTo>
                    <a:lnTo>
                      <a:pt x="141" y="0"/>
                    </a:lnTo>
                  </a:path>
                </a:pathLst>
              </a:custGeom>
              <a:solidFill>
                <a:schemeClr val="folHlink"/>
              </a:solidFill>
              <a:ln>
                <a:noFill/>
              </a:ln>
              <a:effectLst>
                <a:outerShdw dist="107763" dir="2700000" algn="ctr" rotWithShape="0">
                  <a:schemeClr val="bg2">
                    <a:alpha val="50000"/>
                  </a:schemeClr>
                </a:outerShdw>
              </a:effectLst>
              <a:extLst>
                <a:ext uri="{91240B29-F687-4F45-9708-019B960494DF}">
                  <a14:hiddenLine xmlns:a14="http://schemas.microsoft.com/office/drawing/2010/main" w="76200" cap="rnd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9" name="Freeform 15"/>
              <p:cNvSpPr>
                <a:spLocks/>
              </p:cNvSpPr>
              <p:nvPr/>
            </p:nvSpPr>
            <p:spPr bwMode="auto">
              <a:xfrm>
                <a:off x="2341" y="1615"/>
                <a:ext cx="907" cy="679"/>
              </a:xfrm>
              <a:custGeom>
                <a:avLst/>
                <a:gdLst>
                  <a:gd name="T0" fmla="*/ 27 w 907"/>
                  <a:gd name="T1" fmla="*/ 178 h 679"/>
                  <a:gd name="T2" fmla="*/ 82 w 907"/>
                  <a:gd name="T3" fmla="*/ 119 h 679"/>
                  <a:gd name="T4" fmla="*/ 118 w 907"/>
                  <a:gd name="T5" fmla="*/ 160 h 679"/>
                  <a:gd name="T6" fmla="*/ 98 w 907"/>
                  <a:gd name="T7" fmla="*/ 158 h 679"/>
                  <a:gd name="T8" fmla="*/ 180 w 907"/>
                  <a:gd name="T9" fmla="*/ 152 h 679"/>
                  <a:gd name="T10" fmla="*/ 200 w 907"/>
                  <a:gd name="T11" fmla="*/ 97 h 679"/>
                  <a:gd name="T12" fmla="*/ 201 w 907"/>
                  <a:gd name="T13" fmla="*/ 110 h 679"/>
                  <a:gd name="T14" fmla="*/ 186 w 907"/>
                  <a:gd name="T15" fmla="*/ 152 h 679"/>
                  <a:gd name="T16" fmla="*/ 251 w 907"/>
                  <a:gd name="T17" fmla="*/ 118 h 679"/>
                  <a:gd name="T18" fmla="*/ 383 w 907"/>
                  <a:gd name="T19" fmla="*/ 20 h 679"/>
                  <a:gd name="T20" fmla="*/ 478 w 907"/>
                  <a:gd name="T21" fmla="*/ 25 h 679"/>
                  <a:gd name="T22" fmla="*/ 584 w 907"/>
                  <a:gd name="T23" fmla="*/ 13 h 679"/>
                  <a:gd name="T24" fmla="*/ 699 w 907"/>
                  <a:gd name="T25" fmla="*/ 62 h 679"/>
                  <a:gd name="T26" fmla="*/ 834 w 907"/>
                  <a:gd name="T27" fmla="*/ 80 h 679"/>
                  <a:gd name="T28" fmla="*/ 899 w 907"/>
                  <a:gd name="T29" fmla="*/ 138 h 679"/>
                  <a:gd name="T30" fmla="*/ 849 w 907"/>
                  <a:gd name="T31" fmla="*/ 182 h 679"/>
                  <a:gd name="T32" fmla="*/ 820 w 907"/>
                  <a:gd name="T33" fmla="*/ 238 h 679"/>
                  <a:gd name="T34" fmla="*/ 787 w 907"/>
                  <a:gd name="T35" fmla="*/ 241 h 679"/>
                  <a:gd name="T36" fmla="*/ 798 w 907"/>
                  <a:gd name="T37" fmla="*/ 162 h 679"/>
                  <a:gd name="T38" fmla="*/ 754 w 907"/>
                  <a:gd name="T39" fmla="*/ 205 h 679"/>
                  <a:gd name="T40" fmla="*/ 723 w 907"/>
                  <a:gd name="T41" fmla="*/ 241 h 679"/>
                  <a:gd name="T42" fmla="*/ 734 w 907"/>
                  <a:gd name="T43" fmla="*/ 281 h 679"/>
                  <a:gd name="T44" fmla="*/ 697 w 907"/>
                  <a:gd name="T45" fmla="*/ 340 h 679"/>
                  <a:gd name="T46" fmla="*/ 703 w 907"/>
                  <a:gd name="T47" fmla="*/ 387 h 679"/>
                  <a:gd name="T48" fmla="*/ 699 w 907"/>
                  <a:gd name="T49" fmla="*/ 364 h 679"/>
                  <a:gd name="T50" fmla="*/ 664 w 907"/>
                  <a:gd name="T51" fmla="*/ 367 h 679"/>
                  <a:gd name="T52" fmla="*/ 689 w 907"/>
                  <a:gd name="T53" fmla="*/ 438 h 679"/>
                  <a:gd name="T54" fmla="*/ 625 w 907"/>
                  <a:gd name="T55" fmla="*/ 520 h 679"/>
                  <a:gd name="T56" fmla="*/ 608 w 907"/>
                  <a:gd name="T57" fmla="*/ 543 h 679"/>
                  <a:gd name="T58" fmla="*/ 585 w 907"/>
                  <a:gd name="T59" fmla="*/ 624 h 679"/>
                  <a:gd name="T60" fmla="*/ 554 w 907"/>
                  <a:gd name="T61" fmla="*/ 625 h 679"/>
                  <a:gd name="T62" fmla="*/ 592 w 907"/>
                  <a:gd name="T63" fmla="*/ 678 h 679"/>
                  <a:gd name="T64" fmla="*/ 528 w 907"/>
                  <a:gd name="T65" fmla="*/ 552 h 679"/>
                  <a:gd name="T66" fmla="*/ 454 w 907"/>
                  <a:gd name="T67" fmla="*/ 526 h 679"/>
                  <a:gd name="T68" fmla="*/ 419 w 907"/>
                  <a:gd name="T69" fmla="*/ 609 h 679"/>
                  <a:gd name="T70" fmla="*/ 392 w 907"/>
                  <a:gd name="T71" fmla="*/ 652 h 679"/>
                  <a:gd name="T72" fmla="*/ 346 w 907"/>
                  <a:gd name="T73" fmla="*/ 523 h 679"/>
                  <a:gd name="T74" fmla="*/ 311 w 907"/>
                  <a:gd name="T75" fmla="*/ 536 h 679"/>
                  <a:gd name="T76" fmla="*/ 280 w 907"/>
                  <a:gd name="T77" fmla="*/ 481 h 679"/>
                  <a:gd name="T78" fmla="*/ 186 w 907"/>
                  <a:gd name="T79" fmla="*/ 451 h 679"/>
                  <a:gd name="T80" fmla="*/ 219 w 907"/>
                  <a:gd name="T81" fmla="*/ 509 h 679"/>
                  <a:gd name="T82" fmla="*/ 195 w 907"/>
                  <a:gd name="T83" fmla="*/ 547 h 679"/>
                  <a:gd name="T84" fmla="*/ 158 w 907"/>
                  <a:gd name="T85" fmla="*/ 534 h 679"/>
                  <a:gd name="T86" fmla="*/ 99 w 907"/>
                  <a:gd name="T87" fmla="*/ 437 h 679"/>
                  <a:gd name="T88" fmla="*/ 124 w 907"/>
                  <a:gd name="T89" fmla="*/ 381 h 679"/>
                  <a:gd name="T90" fmla="*/ 138 w 907"/>
                  <a:gd name="T91" fmla="*/ 340 h 679"/>
                  <a:gd name="T92" fmla="*/ 124 w 907"/>
                  <a:gd name="T93" fmla="*/ 199 h 679"/>
                  <a:gd name="T94" fmla="*/ 72 w 907"/>
                  <a:gd name="T95" fmla="*/ 170 h 679"/>
                  <a:gd name="T96" fmla="*/ 46 w 907"/>
                  <a:gd name="T97" fmla="*/ 185 h 679"/>
                  <a:gd name="T98" fmla="*/ 0 w 907"/>
                  <a:gd name="T99" fmla="*/ 199 h 6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907" h="679">
                    <a:moveTo>
                      <a:pt x="0" y="199"/>
                    </a:moveTo>
                    <a:lnTo>
                      <a:pt x="27" y="178"/>
                    </a:lnTo>
                    <a:lnTo>
                      <a:pt x="52" y="138"/>
                    </a:lnTo>
                    <a:lnTo>
                      <a:pt x="82" y="119"/>
                    </a:lnTo>
                    <a:lnTo>
                      <a:pt x="114" y="141"/>
                    </a:lnTo>
                    <a:lnTo>
                      <a:pt x="118" y="160"/>
                    </a:lnTo>
                    <a:lnTo>
                      <a:pt x="111" y="160"/>
                    </a:lnTo>
                    <a:lnTo>
                      <a:pt x="98" y="158"/>
                    </a:lnTo>
                    <a:lnTo>
                      <a:pt x="114" y="178"/>
                    </a:lnTo>
                    <a:lnTo>
                      <a:pt x="180" y="152"/>
                    </a:lnTo>
                    <a:lnTo>
                      <a:pt x="172" y="132"/>
                    </a:lnTo>
                    <a:lnTo>
                      <a:pt x="200" y="97"/>
                    </a:lnTo>
                    <a:lnTo>
                      <a:pt x="218" y="98"/>
                    </a:lnTo>
                    <a:lnTo>
                      <a:pt x="201" y="110"/>
                    </a:lnTo>
                    <a:lnTo>
                      <a:pt x="186" y="135"/>
                    </a:lnTo>
                    <a:lnTo>
                      <a:pt x="186" y="152"/>
                    </a:lnTo>
                    <a:lnTo>
                      <a:pt x="212" y="170"/>
                    </a:lnTo>
                    <a:lnTo>
                      <a:pt x="251" y="118"/>
                    </a:lnTo>
                    <a:lnTo>
                      <a:pt x="384" y="55"/>
                    </a:lnTo>
                    <a:lnTo>
                      <a:pt x="383" y="20"/>
                    </a:lnTo>
                    <a:lnTo>
                      <a:pt x="444" y="7"/>
                    </a:lnTo>
                    <a:lnTo>
                      <a:pt x="478" y="25"/>
                    </a:lnTo>
                    <a:lnTo>
                      <a:pt x="559" y="0"/>
                    </a:lnTo>
                    <a:lnTo>
                      <a:pt x="584" y="13"/>
                    </a:lnTo>
                    <a:lnTo>
                      <a:pt x="638" y="75"/>
                    </a:lnTo>
                    <a:lnTo>
                      <a:pt x="699" y="62"/>
                    </a:lnTo>
                    <a:lnTo>
                      <a:pt x="738" y="84"/>
                    </a:lnTo>
                    <a:lnTo>
                      <a:pt x="834" y="80"/>
                    </a:lnTo>
                    <a:lnTo>
                      <a:pt x="906" y="105"/>
                    </a:lnTo>
                    <a:lnTo>
                      <a:pt x="899" y="138"/>
                    </a:lnTo>
                    <a:lnTo>
                      <a:pt x="838" y="160"/>
                    </a:lnTo>
                    <a:lnTo>
                      <a:pt x="849" y="182"/>
                    </a:lnTo>
                    <a:lnTo>
                      <a:pt x="822" y="194"/>
                    </a:lnTo>
                    <a:lnTo>
                      <a:pt x="820" y="238"/>
                    </a:lnTo>
                    <a:lnTo>
                      <a:pt x="797" y="269"/>
                    </a:lnTo>
                    <a:lnTo>
                      <a:pt x="787" y="241"/>
                    </a:lnTo>
                    <a:lnTo>
                      <a:pt x="800" y="215"/>
                    </a:lnTo>
                    <a:lnTo>
                      <a:pt x="798" y="162"/>
                    </a:lnTo>
                    <a:lnTo>
                      <a:pt x="774" y="190"/>
                    </a:lnTo>
                    <a:lnTo>
                      <a:pt x="754" y="205"/>
                    </a:lnTo>
                    <a:lnTo>
                      <a:pt x="736" y="181"/>
                    </a:lnTo>
                    <a:lnTo>
                      <a:pt x="723" y="241"/>
                    </a:lnTo>
                    <a:lnTo>
                      <a:pt x="737" y="241"/>
                    </a:lnTo>
                    <a:lnTo>
                      <a:pt x="734" y="281"/>
                    </a:lnTo>
                    <a:lnTo>
                      <a:pt x="717" y="323"/>
                    </a:lnTo>
                    <a:lnTo>
                      <a:pt x="697" y="340"/>
                    </a:lnTo>
                    <a:lnTo>
                      <a:pt x="714" y="368"/>
                    </a:lnTo>
                    <a:lnTo>
                      <a:pt x="703" y="387"/>
                    </a:lnTo>
                    <a:lnTo>
                      <a:pt x="699" y="371"/>
                    </a:lnTo>
                    <a:lnTo>
                      <a:pt x="699" y="364"/>
                    </a:lnTo>
                    <a:lnTo>
                      <a:pt x="685" y="355"/>
                    </a:lnTo>
                    <a:lnTo>
                      <a:pt x="664" y="367"/>
                    </a:lnTo>
                    <a:lnTo>
                      <a:pt x="683" y="414"/>
                    </a:lnTo>
                    <a:lnTo>
                      <a:pt x="689" y="438"/>
                    </a:lnTo>
                    <a:lnTo>
                      <a:pt x="667" y="502"/>
                    </a:lnTo>
                    <a:lnTo>
                      <a:pt x="625" y="520"/>
                    </a:lnTo>
                    <a:lnTo>
                      <a:pt x="591" y="516"/>
                    </a:lnTo>
                    <a:lnTo>
                      <a:pt x="608" y="543"/>
                    </a:lnTo>
                    <a:lnTo>
                      <a:pt x="610" y="580"/>
                    </a:lnTo>
                    <a:lnTo>
                      <a:pt x="585" y="624"/>
                    </a:lnTo>
                    <a:lnTo>
                      <a:pt x="558" y="600"/>
                    </a:lnTo>
                    <a:lnTo>
                      <a:pt x="554" y="625"/>
                    </a:lnTo>
                    <a:lnTo>
                      <a:pt x="575" y="646"/>
                    </a:lnTo>
                    <a:lnTo>
                      <a:pt x="592" y="678"/>
                    </a:lnTo>
                    <a:lnTo>
                      <a:pt x="563" y="660"/>
                    </a:lnTo>
                    <a:lnTo>
                      <a:pt x="528" y="552"/>
                    </a:lnTo>
                    <a:lnTo>
                      <a:pt x="485" y="523"/>
                    </a:lnTo>
                    <a:lnTo>
                      <a:pt x="454" y="526"/>
                    </a:lnTo>
                    <a:lnTo>
                      <a:pt x="414" y="587"/>
                    </a:lnTo>
                    <a:lnTo>
                      <a:pt x="419" y="609"/>
                    </a:lnTo>
                    <a:lnTo>
                      <a:pt x="406" y="652"/>
                    </a:lnTo>
                    <a:lnTo>
                      <a:pt x="392" y="652"/>
                    </a:lnTo>
                    <a:lnTo>
                      <a:pt x="346" y="561"/>
                    </a:lnTo>
                    <a:lnTo>
                      <a:pt x="346" y="523"/>
                    </a:lnTo>
                    <a:lnTo>
                      <a:pt x="336" y="537"/>
                    </a:lnTo>
                    <a:lnTo>
                      <a:pt x="311" y="536"/>
                    </a:lnTo>
                    <a:lnTo>
                      <a:pt x="321" y="512"/>
                    </a:lnTo>
                    <a:lnTo>
                      <a:pt x="280" y="481"/>
                    </a:lnTo>
                    <a:lnTo>
                      <a:pt x="229" y="481"/>
                    </a:lnTo>
                    <a:lnTo>
                      <a:pt x="186" y="451"/>
                    </a:lnTo>
                    <a:lnTo>
                      <a:pt x="183" y="481"/>
                    </a:lnTo>
                    <a:lnTo>
                      <a:pt x="219" y="509"/>
                    </a:lnTo>
                    <a:lnTo>
                      <a:pt x="231" y="509"/>
                    </a:lnTo>
                    <a:lnTo>
                      <a:pt x="195" y="547"/>
                    </a:lnTo>
                    <a:lnTo>
                      <a:pt x="158" y="556"/>
                    </a:lnTo>
                    <a:lnTo>
                      <a:pt x="158" y="534"/>
                    </a:lnTo>
                    <a:lnTo>
                      <a:pt x="106" y="458"/>
                    </a:lnTo>
                    <a:lnTo>
                      <a:pt x="99" y="437"/>
                    </a:lnTo>
                    <a:lnTo>
                      <a:pt x="127" y="412"/>
                    </a:lnTo>
                    <a:lnTo>
                      <a:pt x="124" y="381"/>
                    </a:lnTo>
                    <a:lnTo>
                      <a:pt x="124" y="347"/>
                    </a:lnTo>
                    <a:lnTo>
                      <a:pt x="138" y="340"/>
                    </a:lnTo>
                    <a:lnTo>
                      <a:pt x="124" y="323"/>
                    </a:lnTo>
                    <a:lnTo>
                      <a:pt x="124" y="199"/>
                    </a:lnTo>
                    <a:lnTo>
                      <a:pt x="51" y="199"/>
                    </a:lnTo>
                    <a:lnTo>
                      <a:pt x="72" y="170"/>
                    </a:lnTo>
                    <a:lnTo>
                      <a:pt x="70" y="160"/>
                    </a:lnTo>
                    <a:lnTo>
                      <a:pt x="46" y="185"/>
                    </a:lnTo>
                    <a:lnTo>
                      <a:pt x="37" y="199"/>
                    </a:lnTo>
                    <a:lnTo>
                      <a:pt x="0" y="199"/>
                    </a:lnTo>
                  </a:path>
                </a:pathLst>
              </a:custGeom>
              <a:solidFill>
                <a:schemeClr val="folHlink"/>
              </a:solidFill>
              <a:ln>
                <a:noFill/>
              </a:ln>
              <a:effectLst>
                <a:outerShdw dist="107763" dir="2700000" algn="ctr" rotWithShape="0">
                  <a:schemeClr val="bg2">
                    <a:alpha val="50000"/>
                  </a:schemeClr>
                </a:outerShdw>
              </a:effectLst>
              <a:extLst>
                <a:ext uri="{91240B29-F687-4F45-9708-019B960494DF}">
                  <a14:hiddenLine xmlns:a14="http://schemas.microsoft.com/office/drawing/2010/main" w="76200" cap="rnd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" name="Freeform 16"/>
              <p:cNvSpPr>
                <a:spLocks/>
              </p:cNvSpPr>
              <p:nvPr/>
            </p:nvSpPr>
            <p:spPr bwMode="auto">
              <a:xfrm>
                <a:off x="3061" y="1893"/>
                <a:ext cx="76" cy="138"/>
              </a:xfrm>
              <a:custGeom>
                <a:avLst/>
                <a:gdLst>
                  <a:gd name="T0" fmla="*/ 51 w 76"/>
                  <a:gd name="T1" fmla="*/ 0 h 138"/>
                  <a:gd name="T2" fmla="*/ 51 w 76"/>
                  <a:gd name="T3" fmla="*/ 18 h 138"/>
                  <a:gd name="T4" fmla="*/ 44 w 76"/>
                  <a:gd name="T5" fmla="*/ 29 h 138"/>
                  <a:gd name="T6" fmla="*/ 46 w 76"/>
                  <a:gd name="T7" fmla="*/ 47 h 138"/>
                  <a:gd name="T8" fmla="*/ 38 w 76"/>
                  <a:gd name="T9" fmla="*/ 72 h 138"/>
                  <a:gd name="T10" fmla="*/ 25 w 76"/>
                  <a:gd name="T11" fmla="*/ 95 h 138"/>
                  <a:gd name="T12" fmla="*/ 5 w 76"/>
                  <a:gd name="T13" fmla="*/ 110 h 138"/>
                  <a:gd name="T14" fmla="*/ 0 w 76"/>
                  <a:gd name="T15" fmla="*/ 135 h 138"/>
                  <a:gd name="T16" fmla="*/ 8 w 76"/>
                  <a:gd name="T17" fmla="*/ 137 h 138"/>
                  <a:gd name="T18" fmla="*/ 8 w 76"/>
                  <a:gd name="T19" fmla="*/ 113 h 138"/>
                  <a:gd name="T20" fmla="*/ 35 w 76"/>
                  <a:gd name="T21" fmla="*/ 112 h 138"/>
                  <a:gd name="T22" fmla="*/ 56 w 76"/>
                  <a:gd name="T23" fmla="*/ 96 h 138"/>
                  <a:gd name="T24" fmla="*/ 56 w 76"/>
                  <a:gd name="T25" fmla="*/ 63 h 138"/>
                  <a:gd name="T26" fmla="*/ 62 w 76"/>
                  <a:gd name="T27" fmla="*/ 51 h 138"/>
                  <a:gd name="T28" fmla="*/ 51 w 76"/>
                  <a:gd name="T29" fmla="*/ 30 h 138"/>
                  <a:gd name="T30" fmla="*/ 66 w 76"/>
                  <a:gd name="T31" fmla="*/ 24 h 138"/>
                  <a:gd name="T32" fmla="*/ 75 w 76"/>
                  <a:gd name="T33" fmla="*/ 7 h 138"/>
                  <a:gd name="T34" fmla="*/ 56 w 76"/>
                  <a:gd name="T35" fmla="*/ 10 h 138"/>
                  <a:gd name="T36" fmla="*/ 51 w 76"/>
                  <a:gd name="T37" fmla="*/ 0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76" h="138">
                    <a:moveTo>
                      <a:pt x="51" y="0"/>
                    </a:moveTo>
                    <a:lnTo>
                      <a:pt x="51" y="18"/>
                    </a:lnTo>
                    <a:lnTo>
                      <a:pt x="44" y="29"/>
                    </a:lnTo>
                    <a:lnTo>
                      <a:pt x="46" y="47"/>
                    </a:lnTo>
                    <a:lnTo>
                      <a:pt x="38" y="72"/>
                    </a:lnTo>
                    <a:lnTo>
                      <a:pt x="25" y="95"/>
                    </a:lnTo>
                    <a:lnTo>
                      <a:pt x="5" y="110"/>
                    </a:lnTo>
                    <a:lnTo>
                      <a:pt x="0" y="135"/>
                    </a:lnTo>
                    <a:lnTo>
                      <a:pt x="8" y="137"/>
                    </a:lnTo>
                    <a:lnTo>
                      <a:pt x="8" y="113"/>
                    </a:lnTo>
                    <a:lnTo>
                      <a:pt x="35" y="112"/>
                    </a:lnTo>
                    <a:lnTo>
                      <a:pt x="56" y="96"/>
                    </a:lnTo>
                    <a:lnTo>
                      <a:pt x="56" y="63"/>
                    </a:lnTo>
                    <a:lnTo>
                      <a:pt x="62" y="51"/>
                    </a:lnTo>
                    <a:lnTo>
                      <a:pt x="51" y="30"/>
                    </a:lnTo>
                    <a:lnTo>
                      <a:pt x="66" y="24"/>
                    </a:lnTo>
                    <a:lnTo>
                      <a:pt x="75" y="7"/>
                    </a:lnTo>
                    <a:lnTo>
                      <a:pt x="56" y="10"/>
                    </a:lnTo>
                    <a:lnTo>
                      <a:pt x="51" y="0"/>
                    </a:lnTo>
                  </a:path>
                </a:pathLst>
              </a:custGeom>
              <a:solidFill>
                <a:schemeClr val="folHlink"/>
              </a:solidFill>
              <a:ln>
                <a:noFill/>
              </a:ln>
              <a:effectLst>
                <a:outerShdw dist="107763" dir="2700000" algn="ctr" rotWithShape="0">
                  <a:schemeClr val="bg2">
                    <a:alpha val="50000"/>
                  </a:schemeClr>
                </a:outerShdw>
              </a:effectLst>
              <a:extLst>
                <a:ext uri="{91240B29-F687-4F45-9708-019B960494DF}">
                  <a14:hiddenLine xmlns:a14="http://schemas.microsoft.com/office/drawing/2010/main" w="76200" cap="rnd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" name="Freeform 17"/>
              <p:cNvSpPr>
                <a:spLocks/>
              </p:cNvSpPr>
              <p:nvPr/>
            </p:nvSpPr>
            <p:spPr bwMode="auto">
              <a:xfrm>
                <a:off x="2762" y="2261"/>
                <a:ext cx="15" cy="33"/>
              </a:xfrm>
              <a:custGeom>
                <a:avLst/>
                <a:gdLst>
                  <a:gd name="T0" fmla="*/ 7 w 15"/>
                  <a:gd name="T1" fmla="*/ 0 h 33"/>
                  <a:gd name="T2" fmla="*/ 0 w 15"/>
                  <a:gd name="T3" fmla="*/ 14 h 33"/>
                  <a:gd name="T4" fmla="*/ 5 w 15"/>
                  <a:gd name="T5" fmla="*/ 32 h 33"/>
                  <a:gd name="T6" fmla="*/ 14 w 15"/>
                  <a:gd name="T7" fmla="*/ 19 h 33"/>
                  <a:gd name="T8" fmla="*/ 7 w 15"/>
                  <a:gd name="T9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33">
                    <a:moveTo>
                      <a:pt x="7" y="0"/>
                    </a:moveTo>
                    <a:lnTo>
                      <a:pt x="0" y="14"/>
                    </a:lnTo>
                    <a:lnTo>
                      <a:pt x="5" y="32"/>
                    </a:lnTo>
                    <a:lnTo>
                      <a:pt x="14" y="19"/>
                    </a:lnTo>
                    <a:lnTo>
                      <a:pt x="7" y="0"/>
                    </a:lnTo>
                  </a:path>
                </a:pathLst>
              </a:custGeom>
              <a:solidFill>
                <a:schemeClr val="folHlink"/>
              </a:solidFill>
              <a:ln>
                <a:noFill/>
              </a:ln>
              <a:effectLst>
                <a:outerShdw dist="107763" dir="2700000" algn="ctr" rotWithShape="0">
                  <a:schemeClr val="bg2">
                    <a:alpha val="50000"/>
                  </a:schemeClr>
                </a:outerShdw>
              </a:effectLst>
              <a:extLst>
                <a:ext uri="{91240B29-F687-4F45-9708-019B960494DF}">
                  <a14:hiddenLine xmlns:a14="http://schemas.microsoft.com/office/drawing/2010/main" w="76200" cap="rnd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2" name="Freeform 18"/>
              <p:cNvSpPr>
                <a:spLocks/>
              </p:cNvSpPr>
              <p:nvPr/>
            </p:nvSpPr>
            <p:spPr bwMode="auto">
              <a:xfrm>
                <a:off x="2882" y="2294"/>
                <a:ext cx="182" cy="84"/>
              </a:xfrm>
              <a:custGeom>
                <a:avLst/>
                <a:gdLst>
                  <a:gd name="T0" fmla="*/ 0 w 182"/>
                  <a:gd name="T1" fmla="*/ 0 h 84"/>
                  <a:gd name="T2" fmla="*/ 27 w 182"/>
                  <a:gd name="T3" fmla="*/ 6 h 84"/>
                  <a:gd name="T4" fmla="*/ 68 w 182"/>
                  <a:gd name="T5" fmla="*/ 37 h 84"/>
                  <a:gd name="T6" fmla="*/ 62 w 182"/>
                  <a:gd name="T7" fmla="*/ 54 h 84"/>
                  <a:gd name="T8" fmla="*/ 95 w 182"/>
                  <a:gd name="T9" fmla="*/ 69 h 84"/>
                  <a:gd name="T10" fmla="*/ 181 w 182"/>
                  <a:gd name="T11" fmla="*/ 69 h 84"/>
                  <a:gd name="T12" fmla="*/ 87 w 182"/>
                  <a:gd name="T13" fmla="*/ 83 h 84"/>
                  <a:gd name="T14" fmla="*/ 62 w 182"/>
                  <a:gd name="T15" fmla="*/ 54 h 84"/>
                  <a:gd name="T16" fmla="*/ 38 w 182"/>
                  <a:gd name="T17" fmla="*/ 48 h 84"/>
                  <a:gd name="T18" fmla="*/ 0 w 182"/>
                  <a:gd name="T19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2" h="84">
                    <a:moveTo>
                      <a:pt x="0" y="0"/>
                    </a:moveTo>
                    <a:lnTo>
                      <a:pt x="27" y="6"/>
                    </a:lnTo>
                    <a:lnTo>
                      <a:pt x="68" y="37"/>
                    </a:lnTo>
                    <a:lnTo>
                      <a:pt x="62" y="54"/>
                    </a:lnTo>
                    <a:lnTo>
                      <a:pt x="95" y="69"/>
                    </a:lnTo>
                    <a:lnTo>
                      <a:pt x="181" y="69"/>
                    </a:lnTo>
                    <a:lnTo>
                      <a:pt x="87" y="83"/>
                    </a:lnTo>
                    <a:lnTo>
                      <a:pt x="62" y="54"/>
                    </a:lnTo>
                    <a:lnTo>
                      <a:pt x="38" y="48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folHlink"/>
              </a:solidFill>
              <a:ln>
                <a:noFill/>
              </a:ln>
              <a:effectLst>
                <a:outerShdw dist="107763" dir="2700000" algn="ctr" rotWithShape="0">
                  <a:schemeClr val="bg2">
                    <a:alpha val="50000"/>
                  </a:schemeClr>
                </a:outerShdw>
              </a:effectLst>
              <a:extLst>
                <a:ext uri="{91240B29-F687-4F45-9708-019B960494DF}">
                  <a14:hiddenLine xmlns:a14="http://schemas.microsoft.com/office/drawing/2010/main" w="76200" cap="rnd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" name="Freeform 19"/>
              <p:cNvSpPr>
                <a:spLocks/>
              </p:cNvSpPr>
              <p:nvPr/>
            </p:nvSpPr>
            <p:spPr bwMode="auto">
              <a:xfrm>
                <a:off x="3029" y="2361"/>
                <a:ext cx="195" cy="198"/>
              </a:xfrm>
              <a:custGeom>
                <a:avLst/>
                <a:gdLst>
                  <a:gd name="T0" fmla="*/ 157 w 195"/>
                  <a:gd name="T1" fmla="*/ 194 h 198"/>
                  <a:gd name="T2" fmla="*/ 148 w 195"/>
                  <a:gd name="T3" fmla="*/ 190 h 198"/>
                  <a:gd name="T4" fmla="*/ 127 w 195"/>
                  <a:gd name="T5" fmla="*/ 167 h 198"/>
                  <a:gd name="T6" fmla="*/ 108 w 195"/>
                  <a:gd name="T7" fmla="*/ 163 h 198"/>
                  <a:gd name="T8" fmla="*/ 103 w 195"/>
                  <a:gd name="T9" fmla="*/ 150 h 198"/>
                  <a:gd name="T10" fmla="*/ 90 w 195"/>
                  <a:gd name="T11" fmla="*/ 139 h 198"/>
                  <a:gd name="T12" fmla="*/ 72 w 195"/>
                  <a:gd name="T13" fmla="*/ 139 h 198"/>
                  <a:gd name="T14" fmla="*/ 51 w 195"/>
                  <a:gd name="T15" fmla="*/ 147 h 198"/>
                  <a:gd name="T16" fmla="*/ 33 w 195"/>
                  <a:gd name="T17" fmla="*/ 152 h 198"/>
                  <a:gd name="T18" fmla="*/ 12 w 195"/>
                  <a:gd name="T19" fmla="*/ 152 h 198"/>
                  <a:gd name="T20" fmla="*/ 11 w 195"/>
                  <a:gd name="T21" fmla="*/ 136 h 198"/>
                  <a:gd name="T22" fmla="*/ 4 w 195"/>
                  <a:gd name="T23" fmla="*/ 113 h 198"/>
                  <a:gd name="T24" fmla="*/ 2 w 195"/>
                  <a:gd name="T25" fmla="*/ 102 h 198"/>
                  <a:gd name="T26" fmla="*/ 2 w 195"/>
                  <a:gd name="T27" fmla="*/ 71 h 198"/>
                  <a:gd name="T28" fmla="*/ 37 w 195"/>
                  <a:gd name="T29" fmla="*/ 54 h 198"/>
                  <a:gd name="T30" fmla="*/ 40 w 195"/>
                  <a:gd name="T31" fmla="*/ 37 h 198"/>
                  <a:gd name="T32" fmla="*/ 47 w 195"/>
                  <a:gd name="T33" fmla="*/ 38 h 198"/>
                  <a:gd name="T34" fmla="*/ 64 w 195"/>
                  <a:gd name="T35" fmla="*/ 20 h 198"/>
                  <a:gd name="T36" fmla="*/ 81 w 195"/>
                  <a:gd name="T37" fmla="*/ 23 h 198"/>
                  <a:gd name="T38" fmla="*/ 93 w 195"/>
                  <a:gd name="T39" fmla="*/ 9 h 198"/>
                  <a:gd name="T40" fmla="*/ 104 w 195"/>
                  <a:gd name="T41" fmla="*/ 7 h 198"/>
                  <a:gd name="T42" fmla="*/ 120 w 195"/>
                  <a:gd name="T43" fmla="*/ 31 h 198"/>
                  <a:gd name="T44" fmla="*/ 134 w 195"/>
                  <a:gd name="T45" fmla="*/ 38 h 198"/>
                  <a:gd name="T46" fmla="*/ 136 w 195"/>
                  <a:gd name="T47" fmla="*/ 14 h 198"/>
                  <a:gd name="T48" fmla="*/ 142 w 195"/>
                  <a:gd name="T49" fmla="*/ 0 h 198"/>
                  <a:gd name="T50" fmla="*/ 152 w 195"/>
                  <a:gd name="T51" fmla="*/ 20 h 198"/>
                  <a:gd name="T52" fmla="*/ 161 w 195"/>
                  <a:gd name="T53" fmla="*/ 54 h 198"/>
                  <a:gd name="T54" fmla="*/ 181 w 195"/>
                  <a:gd name="T55" fmla="*/ 74 h 198"/>
                  <a:gd name="T56" fmla="*/ 192 w 195"/>
                  <a:gd name="T57" fmla="*/ 91 h 198"/>
                  <a:gd name="T58" fmla="*/ 194 w 195"/>
                  <a:gd name="T59" fmla="*/ 119 h 198"/>
                  <a:gd name="T60" fmla="*/ 183 w 195"/>
                  <a:gd name="T61" fmla="*/ 152 h 198"/>
                  <a:gd name="T62" fmla="*/ 179 w 195"/>
                  <a:gd name="T63" fmla="*/ 181 h 198"/>
                  <a:gd name="T64" fmla="*/ 161 w 195"/>
                  <a:gd name="T65" fmla="*/ 193 h 1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95" h="198">
                    <a:moveTo>
                      <a:pt x="161" y="193"/>
                    </a:moveTo>
                    <a:lnTo>
                      <a:pt x="157" y="194"/>
                    </a:lnTo>
                    <a:lnTo>
                      <a:pt x="152" y="197"/>
                    </a:lnTo>
                    <a:lnTo>
                      <a:pt x="148" y="190"/>
                    </a:lnTo>
                    <a:lnTo>
                      <a:pt x="130" y="181"/>
                    </a:lnTo>
                    <a:lnTo>
                      <a:pt x="127" y="167"/>
                    </a:lnTo>
                    <a:lnTo>
                      <a:pt x="121" y="163"/>
                    </a:lnTo>
                    <a:lnTo>
                      <a:pt x="108" y="163"/>
                    </a:lnTo>
                    <a:lnTo>
                      <a:pt x="108" y="153"/>
                    </a:lnTo>
                    <a:lnTo>
                      <a:pt x="103" y="150"/>
                    </a:lnTo>
                    <a:lnTo>
                      <a:pt x="102" y="140"/>
                    </a:lnTo>
                    <a:lnTo>
                      <a:pt x="90" y="139"/>
                    </a:lnTo>
                    <a:lnTo>
                      <a:pt x="81" y="136"/>
                    </a:lnTo>
                    <a:lnTo>
                      <a:pt x="72" y="139"/>
                    </a:lnTo>
                    <a:lnTo>
                      <a:pt x="72" y="140"/>
                    </a:lnTo>
                    <a:lnTo>
                      <a:pt x="51" y="147"/>
                    </a:lnTo>
                    <a:lnTo>
                      <a:pt x="51" y="152"/>
                    </a:lnTo>
                    <a:lnTo>
                      <a:pt x="33" y="152"/>
                    </a:lnTo>
                    <a:lnTo>
                      <a:pt x="23" y="158"/>
                    </a:lnTo>
                    <a:lnTo>
                      <a:pt x="12" y="152"/>
                    </a:lnTo>
                    <a:lnTo>
                      <a:pt x="11" y="150"/>
                    </a:lnTo>
                    <a:lnTo>
                      <a:pt x="11" y="136"/>
                    </a:lnTo>
                    <a:lnTo>
                      <a:pt x="8" y="125"/>
                    </a:lnTo>
                    <a:lnTo>
                      <a:pt x="4" y="113"/>
                    </a:lnTo>
                    <a:lnTo>
                      <a:pt x="7" y="105"/>
                    </a:lnTo>
                    <a:lnTo>
                      <a:pt x="2" y="102"/>
                    </a:lnTo>
                    <a:lnTo>
                      <a:pt x="0" y="84"/>
                    </a:lnTo>
                    <a:lnTo>
                      <a:pt x="2" y="71"/>
                    </a:lnTo>
                    <a:lnTo>
                      <a:pt x="13" y="61"/>
                    </a:lnTo>
                    <a:lnTo>
                      <a:pt x="37" y="54"/>
                    </a:lnTo>
                    <a:lnTo>
                      <a:pt x="42" y="45"/>
                    </a:lnTo>
                    <a:lnTo>
                      <a:pt x="40" y="37"/>
                    </a:lnTo>
                    <a:lnTo>
                      <a:pt x="46" y="34"/>
                    </a:lnTo>
                    <a:lnTo>
                      <a:pt x="47" y="38"/>
                    </a:lnTo>
                    <a:lnTo>
                      <a:pt x="50" y="31"/>
                    </a:lnTo>
                    <a:lnTo>
                      <a:pt x="64" y="20"/>
                    </a:lnTo>
                    <a:lnTo>
                      <a:pt x="72" y="25"/>
                    </a:lnTo>
                    <a:lnTo>
                      <a:pt x="81" y="23"/>
                    </a:lnTo>
                    <a:lnTo>
                      <a:pt x="84" y="11"/>
                    </a:lnTo>
                    <a:lnTo>
                      <a:pt x="93" y="9"/>
                    </a:lnTo>
                    <a:lnTo>
                      <a:pt x="90" y="2"/>
                    </a:lnTo>
                    <a:lnTo>
                      <a:pt x="104" y="7"/>
                    </a:lnTo>
                    <a:lnTo>
                      <a:pt x="114" y="4"/>
                    </a:lnTo>
                    <a:lnTo>
                      <a:pt x="120" y="31"/>
                    </a:lnTo>
                    <a:lnTo>
                      <a:pt x="127" y="38"/>
                    </a:lnTo>
                    <a:lnTo>
                      <a:pt x="134" y="38"/>
                    </a:lnTo>
                    <a:lnTo>
                      <a:pt x="138" y="23"/>
                    </a:lnTo>
                    <a:lnTo>
                      <a:pt x="136" y="14"/>
                    </a:lnTo>
                    <a:lnTo>
                      <a:pt x="138" y="2"/>
                    </a:lnTo>
                    <a:lnTo>
                      <a:pt x="142" y="0"/>
                    </a:lnTo>
                    <a:lnTo>
                      <a:pt x="148" y="16"/>
                    </a:lnTo>
                    <a:lnTo>
                      <a:pt x="152" y="20"/>
                    </a:lnTo>
                    <a:lnTo>
                      <a:pt x="156" y="34"/>
                    </a:lnTo>
                    <a:lnTo>
                      <a:pt x="161" y="54"/>
                    </a:lnTo>
                    <a:lnTo>
                      <a:pt x="170" y="59"/>
                    </a:lnTo>
                    <a:lnTo>
                      <a:pt x="181" y="74"/>
                    </a:lnTo>
                    <a:lnTo>
                      <a:pt x="183" y="81"/>
                    </a:lnTo>
                    <a:lnTo>
                      <a:pt x="192" y="91"/>
                    </a:lnTo>
                    <a:lnTo>
                      <a:pt x="194" y="106"/>
                    </a:lnTo>
                    <a:lnTo>
                      <a:pt x="194" y="119"/>
                    </a:lnTo>
                    <a:lnTo>
                      <a:pt x="192" y="139"/>
                    </a:lnTo>
                    <a:lnTo>
                      <a:pt x="183" y="152"/>
                    </a:lnTo>
                    <a:lnTo>
                      <a:pt x="179" y="167"/>
                    </a:lnTo>
                    <a:lnTo>
                      <a:pt x="179" y="181"/>
                    </a:lnTo>
                    <a:lnTo>
                      <a:pt x="170" y="184"/>
                    </a:lnTo>
                    <a:lnTo>
                      <a:pt x="161" y="193"/>
                    </a:lnTo>
                  </a:path>
                </a:pathLst>
              </a:custGeom>
              <a:solidFill>
                <a:schemeClr val="folHlink"/>
              </a:solidFill>
              <a:ln>
                <a:noFill/>
              </a:ln>
              <a:effectLst>
                <a:outerShdw dist="107763" dir="2700000" algn="ctr" rotWithShape="0">
                  <a:schemeClr val="bg2">
                    <a:alpha val="50000"/>
                  </a:schemeClr>
                </a:outerShdw>
              </a:effectLst>
              <a:extLst>
                <a:ext uri="{91240B29-F687-4F45-9708-019B960494DF}">
                  <a14:hiddenLine xmlns:a14="http://schemas.microsoft.com/office/drawing/2010/main" w="76200" cap="rnd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" name="Freeform 20"/>
              <p:cNvSpPr>
                <a:spLocks/>
              </p:cNvSpPr>
              <p:nvPr/>
            </p:nvSpPr>
            <p:spPr bwMode="auto">
              <a:xfrm>
                <a:off x="3185" y="2567"/>
                <a:ext cx="15" cy="24"/>
              </a:xfrm>
              <a:custGeom>
                <a:avLst/>
                <a:gdLst>
                  <a:gd name="T0" fmla="*/ 7 w 15"/>
                  <a:gd name="T1" fmla="*/ 21 h 24"/>
                  <a:gd name="T2" fmla="*/ 3 w 15"/>
                  <a:gd name="T3" fmla="*/ 17 h 24"/>
                  <a:gd name="T4" fmla="*/ 3 w 15"/>
                  <a:gd name="T5" fmla="*/ 13 h 24"/>
                  <a:gd name="T6" fmla="*/ 3 w 15"/>
                  <a:gd name="T7" fmla="*/ 10 h 24"/>
                  <a:gd name="T8" fmla="*/ 1 w 15"/>
                  <a:gd name="T9" fmla="*/ 6 h 24"/>
                  <a:gd name="T10" fmla="*/ 0 w 15"/>
                  <a:gd name="T11" fmla="*/ 0 h 24"/>
                  <a:gd name="T12" fmla="*/ 3 w 15"/>
                  <a:gd name="T13" fmla="*/ 0 h 24"/>
                  <a:gd name="T14" fmla="*/ 7 w 15"/>
                  <a:gd name="T15" fmla="*/ 4 h 24"/>
                  <a:gd name="T16" fmla="*/ 10 w 15"/>
                  <a:gd name="T17" fmla="*/ 2 h 24"/>
                  <a:gd name="T18" fmla="*/ 11 w 15"/>
                  <a:gd name="T19" fmla="*/ 2 h 24"/>
                  <a:gd name="T20" fmla="*/ 14 w 15"/>
                  <a:gd name="T21" fmla="*/ 0 h 24"/>
                  <a:gd name="T22" fmla="*/ 14 w 15"/>
                  <a:gd name="T23" fmla="*/ 10 h 24"/>
                  <a:gd name="T24" fmla="*/ 12 w 15"/>
                  <a:gd name="T25" fmla="*/ 13 h 24"/>
                  <a:gd name="T26" fmla="*/ 11 w 15"/>
                  <a:gd name="T27" fmla="*/ 17 h 24"/>
                  <a:gd name="T28" fmla="*/ 11 w 15"/>
                  <a:gd name="T29" fmla="*/ 19 h 24"/>
                  <a:gd name="T30" fmla="*/ 10 w 15"/>
                  <a:gd name="T31" fmla="*/ 21 h 24"/>
                  <a:gd name="T32" fmla="*/ 10 w 15"/>
                  <a:gd name="T33" fmla="*/ 23 h 24"/>
                  <a:gd name="T34" fmla="*/ 7 w 15"/>
                  <a:gd name="T35" fmla="*/ 21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5" h="24">
                    <a:moveTo>
                      <a:pt x="7" y="21"/>
                    </a:moveTo>
                    <a:lnTo>
                      <a:pt x="3" y="17"/>
                    </a:lnTo>
                    <a:lnTo>
                      <a:pt x="3" y="13"/>
                    </a:lnTo>
                    <a:lnTo>
                      <a:pt x="3" y="10"/>
                    </a:lnTo>
                    <a:lnTo>
                      <a:pt x="1" y="6"/>
                    </a:lnTo>
                    <a:lnTo>
                      <a:pt x="0" y="0"/>
                    </a:lnTo>
                    <a:lnTo>
                      <a:pt x="3" y="0"/>
                    </a:lnTo>
                    <a:lnTo>
                      <a:pt x="7" y="4"/>
                    </a:lnTo>
                    <a:lnTo>
                      <a:pt x="10" y="2"/>
                    </a:lnTo>
                    <a:lnTo>
                      <a:pt x="11" y="2"/>
                    </a:lnTo>
                    <a:lnTo>
                      <a:pt x="14" y="0"/>
                    </a:lnTo>
                    <a:lnTo>
                      <a:pt x="14" y="10"/>
                    </a:lnTo>
                    <a:lnTo>
                      <a:pt x="12" y="13"/>
                    </a:lnTo>
                    <a:lnTo>
                      <a:pt x="11" y="17"/>
                    </a:lnTo>
                    <a:lnTo>
                      <a:pt x="11" y="19"/>
                    </a:lnTo>
                    <a:lnTo>
                      <a:pt x="10" y="21"/>
                    </a:lnTo>
                    <a:lnTo>
                      <a:pt x="10" y="23"/>
                    </a:lnTo>
                    <a:lnTo>
                      <a:pt x="7" y="21"/>
                    </a:lnTo>
                  </a:path>
                </a:pathLst>
              </a:custGeom>
              <a:solidFill>
                <a:schemeClr val="folHlink"/>
              </a:solidFill>
              <a:ln>
                <a:noFill/>
              </a:ln>
              <a:effectLst>
                <a:outerShdw dist="107763" dir="2700000" algn="ctr" rotWithShape="0">
                  <a:schemeClr val="bg2">
                    <a:alpha val="50000"/>
                  </a:schemeClr>
                </a:outerShdw>
              </a:effectLst>
              <a:extLst>
                <a:ext uri="{91240B29-F687-4F45-9708-019B960494DF}">
                  <a14:hiddenLine xmlns:a14="http://schemas.microsoft.com/office/drawing/2010/main" w="76200" cap="rnd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5" name="Freeform 21"/>
              <p:cNvSpPr>
                <a:spLocks/>
              </p:cNvSpPr>
              <p:nvPr/>
            </p:nvSpPr>
            <p:spPr bwMode="auto">
              <a:xfrm>
                <a:off x="2499" y="2345"/>
                <a:ext cx="21" cy="94"/>
              </a:xfrm>
              <a:custGeom>
                <a:avLst/>
                <a:gdLst>
                  <a:gd name="T0" fmla="*/ 3 w 21"/>
                  <a:gd name="T1" fmla="*/ 32 h 94"/>
                  <a:gd name="T2" fmla="*/ 10 w 21"/>
                  <a:gd name="T3" fmla="*/ 25 h 94"/>
                  <a:gd name="T4" fmla="*/ 16 w 21"/>
                  <a:gd name="T5" fmla="*/ 0 h 94"/>
                  <a:gd name="T6" fmla="*/ 20 w 21"/>
                  <a:gd name="T7" fmla="*/ 38 h 94"/>
                  <a:gd name="T8" fmla="*/ 13 w 21"/>
                  <a:gd name="T9" fmla="*/ 84 h 94"/>
                  <a:gd name="T10" fmla="*/ 0 w 21"/>
                  <a:gd name="T11" fmla="*/ 93 h 94"/>
                  <a:gd name="T12" fmla="*/ 0 w 21"/>
                  <a:gd name="T13" fmla="*/ 71 h 94"/>
                  <a:gd name="T14" fmla="*/ 4 w 21"/>
                  <a:gd name="T15" fmla="*/ 56 h 94"/>
                  <a:gd name="T16" fmla="*/ 3 w 21"/>
                  <a:gd name="T17" fmla="*/ 32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1" h="94">
                    <a:moveTo>
                      <a:pt x="3" y="32"/>
                    </a:moveTo>
                    <a:lnTo>
                      <a:pt x="10" y="25"/>
                    </a:lnTo>
                    <a:lnTo>
                      <a:pt x="16" y="0"/>
                    </a:lnTo>
                    <a:lnTo>
                      <a:pt x="20" y="38"/>
                    </a:lnTo>
                    <a:lnTo>
                      <a:pt x="13" y="84"/>
                    </a:lnTo>
                    <a:lnTo>
                      <a:pt x="0" y="93"/>
                    </a:lnTo>
                    <a:lnTo>
                      <a:pt x="0" y="71"/>
                    </a:lnTo>
                    <a:lnTo>
                      <a:pt x="4" y="56"/>
                    </a:lnTo>
                    <a:lnTo>
                      <a:pt x="3" y="32"/>
                    </a:lnTo>
                  </a:path>
                </a:pathLst>
              </a:custGeom>
              <a:solidFill>
                <a:schemeClr val="folHlink"/>
              </a:solidFill>
              <a:ln>
                <a:noFill/>
              </a:ln>
              <a:effectLst>
                <a:outerShdw dist="107763" dir="2700000" algn="ctr" rotWithShape="0">
                  <a:schemeClr val="bg2">
                    <a:alpha val="50000"/>
                  </a:schemeClr>
                </a:outerShdw>
              </a:effectLst>
              <a:extLst>
                <a:ext uri="{91240B29-F687-4F45-9708-019B960494DF}">
                  <a14:hiddenLine xmlns:a14="http://schemas.microsoft.com/office/drawing/2010/main" w="76200" cap="rnd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grpSp>
        <p:nvGrpSpPr>
          <p:cNvPr id="26" name="Group 113"/>
          <p:cNvGrpSpPr>
            <a:grpSpLocks/>
          </p:cNvGrpSpPr>
          <p:nvPr/>
        </p:nvGrpSpPr>
        <p:grpSpPr bwMode="auto">
          <a:xfrm>
            <a:off x="395536" y="1787178"/>
            <a:ext cx="2592388" cy="4051300"/>
            <a:chOff x="192" y="1332"/>
            <a:chExt cx="1633" cy="2552"/>
          </a:xfrm>
        </p:grpSpPr>
        <p:sp>
          <p:nvSpPr>
            <p:cNvPr id="27" name="Freeform 24"/>
            <p:cNvSpPr>
              <a:spLocks/>
            </p:cNvSpPr>
            <p:nvPr/>
          </p:nvSpPr>
          <p:spPr bwMode="auto">
            <a:xfrm>
              <a:off x="677" y="3697"/>
              <a:ext cx="547" cy="160"/>
            </a:xfrm>
            <a:custGeom>
              <a:avLst/>
              <a:gdLst>
                <a:gd name="T0" fmla="*/ 326 w 547"/>
                <a:gd name="T1" fmla="*/ 0 h 160"/>
                <a:gd name="T2" fmla="*/ 277 w 547"/>
                <a:gd name="T3" fmla="*/ 6 h 160"/>
                <a:gd name="T4" fmla="*/ 224 w 547"/>
                <a:gd name="T5" fmla="*/ 12 h 160"/>
                <a:gd name="T6" fmla="*/ 187 w 547"/>
                <a:gd name="T7" fmla="*/ 20 h 160"/>
                <a:gd name="T8" fmla="*/ 163 w 547"/>
                <a:gd name="T9" fmla="*/ 16 h 160"/>
                <a:gd name="T10" fmla="*/ 122 w 547"/>
                <a:gd name="T11" fmla="*/ 17 h 160"/>
                <a:gd name="T12" fmla="*/ 68 w 547"/>
                <a:gd name="T13" fmla="*/ 24 h 160"/>
                <a:gd name="T14" fmla="*/ 35 w 547"/>
                <a:gd name="T15" fmla="*/ 33 h 160"/>
                <a:gd name="T16" fmla="*/ 13 w 547"/>
                <a:gd name="T17" fmla="*/ 45 h 160"/>
                <a:gd name="T18" fmla="*/ 4 w 547"/>
                <a:gd name="T19" fmla="*/ 56 h 160"/>
                <a:gd name="T20" fmla="*/ 0 w 547"/>
                <a:gd name="T21" fmla="*/ 73 h 160"/>
                <a:gd name="T22" fmla="*/ 7 w 547"/>
                <a:gd name="T23" fmla="*/ 84 h 160"/>
                <a:gd name="T24" fmla="*/ 20 w 547"/>
                <a:gd name="T25" fmla="*/ 94 h 160"/>
                <a:gd name="T26" fmla="*/ 38 w 547"/>
                <a:gd name="T27" fmla="*/ 103 h 160"/>
                <a:gd name="T28" fmla="*/ 64 w 547"/>
                <a:gd name="T29" fmla="*/ 113 h 160"/>
                <a:gd name="T30" fmla="*/ 92 w 547"/>
                <a:gd name="T31" fmla="*/ 119 h 160"/>
                <a:gd name="T32" fmla="*/ 170 w 547"/>
                <a:gd name="T33" fmla="*/ 127 h 160"/>
                <a:gd name="T34" fmla="*/ 374 w 547"/>
                <a:gd name="T35" fmla="*/ 145 h 160"/>
                <a:gd name="T36" fmla="*/ 546 w 547"/>
                <a:gd name="T37" fmla="*/ 159 h 160"/>
                <a:gd name="T38" fmla="*/ 326 w 547"/>
                <a:gd name="T39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47" h="160">
                  <a:moveTo>
                    <a:pt x="326" y="0"/>
                  </a:moveTo>
                  <a:lnTo>
                    <a:pt x="277" y="6"/>
                  </a:lnTo>
                  <a:lnTo>
                    <a:pt x="224" y="12"/>
                  </a:lnTo>
                  <a:lnTo>
                    <a:pt x="187" y="20"/>
                  </a:lnTo>
                  <a:lnTo>
                    <a:pt x="163" y="16"/>
                  </a:lnTo>
                  <a:lnTo>
                    <a:pt x="122" y="17"/>
                  </a:lnTo>
                  <a:lnTo>
                    <a:pt x="68" y="24"/>
                  </a:lnTo>
                  <a:lnTo>
                    <a:pt x="35" y="33"/>
                  </a:lnTo>
                  <a:lnTo>
                    <a:pt x="13" y="45"/>
                  </a:lnTo>
                  <a:lnTo>
                    <a:pt x="4" y="56"/>
                  </a:lnTo>
                  <a:lnTo>
                    <a:pt x="0" y="73"/>
                  </a:lnTo>
                  <a:lnTo>
                    <a:pt x="7" y="84"/>
                  </a:lnTo>
                  <a:lnTo>
                    <a:pt x="20" y="94"/>
                  </a:lnTo>
                  <a:lnTo>
                    <a:pt x="38" y="103"/>
                  </a:lnTo>
                  <a:lnTo>
                    <a:pt x="64" y="113"/>
                  </a:lnTo>
                  <a:lnTo>
                    <a:pt x="92" y="119"/>
                  </a:lnTo>
                  <a:lnTo>
                    <a:pt x="170" y="127"/>
                  </a:lnTo>
                  <a:lnTo>
                    <a:pt x="374" y="145"/>
                  </a:lnTo>
                  <a:lnTo>
                    <a:pt x="546" y="159"/>
                  </a:lnTo>
                  <a:lnTo>
                    <a:pt x="326" y="0"/>
                  </a:lnTo>
                </a:path>
              </a:pathLst>
            </a:custGeom>
            <a:solidFill>
              <a:srgbClr val="3F3F3F"/>
            </a:solidFill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28" name="Group 43"/>
            <p:cNvGrpSpPr>
              <a:grpSpLocks/>
            </p:cNvGrpSpPr>
            <p:nvPr/>
          </p:nvGrpSpPr>
          <p:grpSpPr bwMode="auto">
            <a:xfrm>
              <a:off x="192" y="1444"/>
              <a:ext cx="842" cy="977"/>
              <a:chOff x="192" y="1444"/>
              <a:chExt cx="842" cy="977"/>
            </a:xfrm>
          </p:grpSpPr>
          <p:grpSp>
            <p:nvGrpSpPr>
              <p:cNvPr id="98" name="Group 41"/>
              <p:cNvGrpSpPr>
                <a:grpSpLocks/>
              </p:cNvGrpSpPr>
              <p:nvPr/>
            </p:nvGrpSpPr>
            <p:grpSpPr bwMode="auto">
              <a:xfrm>
                <a:off x="192" y="1444"/>
                <a:ext cx="842" cy="977"/>
                <a:chOff x="192" y="1444"/>
                <a:chExt cx="842" cy="977"/>
              </a:xfrm>
            </p:grpSpPr>
            <p:grpSp>
              <p:nvGrpSpPr>
                <p:cNvPr id="100" name="Group 39"/>
                <p:cNvGrpSpPr>
                  <a:grpSpLocks/>
                </p:cNvGrpSpPr>
                <p:nvPr/>
              </p:nvGrpSpPr>
              <p:grpSpPr bwMode="auto">
                <a:xfrm>
                  <a:off x="290" y="1444"/>
                  <a:ext cx="744" cy="909"/>
                  <a:chOff x="290" y="1444"/>
                  <a:chExt cx="744" cy="909"/>
                </a:xfrm>
              </p:grpSpPr>
              <p:grpSp>
                <p:nvGrpSpPr>
                  <p:cNvPr id="102" name="Group 27"/>
                  <p:cNvGrpSpPr>
                    <a:grpSpLocks/>
                  </p:cNvGrpSpPr>
                  <p:nvPr/>
                </p:nvGrpSpPr>
                <p:grpSpPr bwMode="auto">
                  <a:xfrm>
                    <a:off x="290" y="1444"/>
                    <a:ext cx="744" cy="909"/>
                    <a:chOff x="290" y="1444"/>
                    <a:chExt cx="744" cy="909"/>
                  </a:xfrm>
                </p:grpSpPr>
                <p:sp>
                  <p:nvSpPr>
                    <p:cNvPr id="114" name="Freeform 25"/>
                    <p:cNvSpPr>
                      <a:spLocks/>
                    </p:cNvSpPr>
                    <p:nvPr/>
                  </p:nvSpPr>
                  <p:spPr bwMode="auto">
                    <a:xfrm>
                      <a:off x="295" y="1444"/>
                      <a:ext cx="739" cy="907"/>
                    </a:xfrm>
                    <a:custGeom>
                      <a:avLst/>
                      <a:gdLst>
                        <a:gd name="T0" fmla="*/ 589 w 739"/>
                        <a:gd name="T1" fmla="*/ 78 h 907"/>
                        <a:gd name="T2" fmla="*/ 654 w 739"/>
                        <a:gd name="T3" fmla="*/ 0 h 907"/>
                        <a:gd name="T4" fmla="*/ 673 w 739"/>
                        <a:gd name="T5" fmla="*/ 2 h 907"/>
                        <a:gd name="T6" fmla="*/ 690 w 739"/>
                        <a:gd name="T7" fmla="*/ 6 h 907"/>
                        <a:gd name="T8" fmla="*/ 706 w 739"/>
                        <a:gd name="T9" fmla="*/ 14 h 907"/>
                        <a:gd name="T10" fmla="*/ 718 w 739"/>
                        <a:gd name="T11" fmla="*/ 23 h 907"/>
                        <a:gd name="T12" fmla="*/ 727 w 739"/>
                        <a:gd name="T13" fmla="*/ 33 h 907"/>
                        <a:gd name="T14" fmla="*/ 734 w 739"/>
                        <a:gd name="T15" fmla="*/ 49 h 907"/>
                        <a:gd name="T16" fmla="*/ 738 w 739"/>
                        <a:gd name="T17" fmla="*/ 69 h 907"/>
                        <a:gd name="T18" fmla="*/ 737 w 739"/>
                        <a:gd name="T19" fmla="*/ 89 h 907"/>
                        <a:gd name="T20" fmla="*/ 53 w 739"/>
                        <a:gd name="T21" fmla="*/ 906 h 907"/>
                        <a:gd name="T22" fmla="*/ 0 w 739"/>
                        <a:gd name="T23" fmla="*/ 843 h 907"/>
                        <a:gd name="T24" fmla="*/ 589 w 739"/>
                        <a:gd name="T25" fmla="*/ 78 h 90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</a:cxnLst>
                      <a:rect l="0" t="0" r="r" b="b"/>
                      <a:pathLst>
                        <a:path w="739" h="907">
                          <a:moveTo>
                            <a:pt x="589" y="78"/>
                          </a:moveTo>
                          <a:lnTo>
                            <a:pt x="654" y="0"/>
                          </a:lnTo>
                          <a:lnTo>
                            <a:pt x="673" y="2"/>
                          </a:lnTo>
                          <a:lnTo>
                            <a:pt x="690" y="6"/>
                          </a:lnTo>
                          <a:lnTo>
                            <a:pt x="706" y="14"/>
                          </a:lnTo>
                          <a:lnTo>
                            <a:pt x="718" y="23"/>
                          </a:lnTo>
                          <a:lnTo>
                            <a:pt x="727" y="33"/>
                          </a:lnTo>
                          <a:lnTo>
                            <a:pt x="734" y="49"/>
                          </a:lnTo>
                          <a:lnTo>
                            <a:pt x="738" y="69"/>
                          </a:lnTo>
                          <a:lnTo>
                            <a:pt x="737" y="89"/>
                          </a:lnTo>
                          <a:lnTo>
                            <a:pt x="53" y="906"/>
                          </a:lnTo>
                          <a:lnTo>
                            <a:pt x="0" y="843"/>
                          </a:lnTo>
                          <a:lnTo>
                            <a:pt x="589" y="78"/>
                          </a:lnTo>
                        </a:path>
                      </a:pathLst>
                    </a:custGeom>
                    <a:solidFill>
                      <a:schemeClr val="hlink"/>
                    </a:solidFill>
                    <a:ln w="12700" cap="rnd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15" name="Freeform 26"/>
                    <p:cNvSpPr>
                      <a:spLocks/>
                    </p:cNvSpPr>
                    <p:nvPr/>
                  </p:nvSpPr>
                  <p:spPr bwMode="auto">
                    <a:xfrm>
                      <a:off x="290" y="2286"/>
                      <a:ext cx="62" cy="67"/>
                    </a:xfrm>
                    <a:custGeom>
                      <a:avLst/>
                      <a:gdLst>
                        <a:gd name="T0" fmla="*/ 3 w 62"/>
                        <a:gd name="T1" fmla="*/ 2 h 67"/>
                        <a:gd name="T2" fmla="*/ 18 w 62"/>
                        <a:gd name="T3" fmla="*/ 0 h 67"/>
                        <a:gd name="T4" fmla="*/ 33 w 62"/>
                        <a:gd name="T5" fmla="*/ 6 h 67"/>
                        <a:gd name="T6" fmla="*/ 45 w 62"/>
                        <a:gd name="T7" fmla="*/ 14 h 67"/>
                        <a:gd name="T8" fmla="*/ 54 w 62"/>
                        <a:gd name="T9" fmla="*/ 23 h 67"/>
                        <a:gd name="T10" fmla="*/ 60 w 62"/>
                        <a:gd name="T11" fmla="*/ 38 h 67"/>
                        <a:gd name="T12" fmla="*/ 61 w 62"/>
                        <a:gd name="T13" fmla="*/ 54 h 67"/>
                        <a:gd name="T14" fmla="*/ 58 w 62"/>
                        <a:gd name="T15" fmla="*/ 63 h 67"/>
                        <a:gd name="T16" fmla="*/ 48 w 62"/>
                        <a:gd name="T17" fmla="*/ 66 h 67"/>
                        <a:gd name="T18" fmla="*/ 31 w 62"/>
                        <a:gd name="T19" fmla="*/ 65 h 67"/>
                        <a:gd name="T20" fmla="*/ 22 w 62"/>
                        <a:gd name="T21" fmla="*/ 59 h 67"/>
                        <a:gd name="T22" fmla="*/ 12 w 62"/>
                        <a:gd name="T23" fmla="*/ 51 h 67"/>
                        <a:gd name="T24" fmla="*/ 6 w 62"/>
                        <a:gd name="T25" fmla="*/ 43 h 67"/>
                        <a:gd name="T26" fmla="*/ 1 w 62"/>
                        <a:gd name="T27" fmla="*/ 29 h 67"/>
                        <a:gd name="T28" fmla="*/ 0 w 62"/>
                        <a:gd name="T29" fmla="*/ 14 h 67"/>
                        <a:gd name="T30" fmla="*/ 3 w 62"/>
                        <a:gd name="T31" fmla="*/ 2 h 6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</a:cxnLst>
                      <a:rect l="0" t="0" r="r" b="b"/>
                      <a:pathLst>
                        <a:path w="62" h="67">
                          <a:moveTo>
                            <a:pt x="3" y="2"/>
                          </a:moveTo>
                          <a:lnTo>
                            <a:pt x="18" y="0"/>
                          </a:lnTo>
                          <a:lnTo>
                            <a:pt x="33" y="6"/>
                          </a:lnTo>
                          <a:lnTo>
                            <a:pt x="45" y="14"/>
                          </a:lnTo>
                          <a:lnTo>
                            <a:pt x="54" y="23"/>
                          </a:lnTo>
                          <a:lnTo>
                            <a:pt x="60" y="38"/>
                          </a:lnTo>
                          <a:lnTo>
                            <a:pt x="61" y="54"/>
                          </a:lnTo>
                          <a:lnTo>
                            <a:pt x="58" y="63"/>
                          </a:lnTo>
                          <a:lnTo>
                            <a:pt x="48" y="66"/>
                          </a:lnTo>
                          <a:lnTo>
                            <a:pt x="31" y="65"/>
                          </a:lnTo>
                          <a:lnTo>
                            <a:pt x="22" y="59"/>
                          </a:lnTo>
                          <a:lnTo>
                            <a:pt x="12" y="51"/>
                          </a:lnTo>
                          <a:lnTo>
                            <a:pt x="6" y="43"/>
                          </a:lnTo>
                          <a:lnTo>
                            <a:pt x="1" y="29"/>
                          </a:lnTo>
                          <a:lnTo>
                            <a:pt x="0" y="14"/>
                          </a:lnTo>
                          <a:lnTo>
                            <a:pt x="3" y="2"/>
                          </a:lnTo>
                        </a:path>
                      </a:pathLst>
                    </a:custGeom>
                    <a:solidFill>
                      <a:schemeClr val="hlink"/>
                    </a:solidFill>
                    <a:ln w="12700" cap="rnd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</p:grpSp>
              <p:grpSp>
                <p:nvGrpSpPr>
                  <p:cNvPr id="103" name="Group 38"/>
                  <p:cNvGrpSpPr>
                    <a:grpSpLocks/>
                  </p:cNvGrpSpPr>
                  <p:nvPr/>
                </p:nvGrpSpPr>
                <p:grpSpPr bwMode="auto">
                  <a:xfrm>
                    <a:off x="452" y="1450"/>
                    <a:ext cx="581" cy="674"/>
                    <a:chOff x="452" y="1450"/>
                    <a:chExt cx="581" cy="674"/>
                  </a:xfrm>
                </p:grpSpPr>
                <p:grpSp>
                  <p:nvGrpSpPr>
                    <p:cNvPr id="104" name="Group 32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883" y="1450"/>
                      <a:ext cx="150" cy="124"/>
                      <a:chOff x="883" y="1450"/>
                      <a:chExt cx="150" cy="124"/>
                    </a:xfrm>
                  </p:grpSpPr>
                  <p:sp>
                    <p:nvSpPr>
                      <p:cNvPr id="110" name="Line 28"/>
                      <p:cNvSpPr>
                        <a:spLocks noChangeShapeType="1"/>
                      </p:cNvSpPr>
                      <p:nvPr/>
                    </p:nvSpPr>
                    <p:spPr bwMode="auto">
                      <a:xfrm flipV="1">
                        <a:off x="883" y="1450"/>
                        <a:ext cx="92" cy="105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111" name="Line 29"/>
                      <p:cNvSpPr>
                        <a:spLocks noChangeShapeType="1"/>
                      </p:cNvSpPr>
                      <p:nvPr/>
                    </p:nvSpPr>
                    <p:spPr bwMode="auto">
                      <a:xfrm flipV="1">
                        <a:off x="936" y="1464"/>
                        <a:ext cx="70" cy="65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112" name="Line 30"/>
                      <p:cNvSpPr>
                        <a:spLocks noChangeShapeType="1"/>
                      </p:cNvSpPr>
                      <p:nvPr/>
                    </p:nvSpPr>
                    <p:spPr bwMode="auto">
                      <a:xfrm flipV="1">
                        <a:off x="926" y="1479"/>
                        <a:ext cx="97" cy="95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113" name="Line 31"/>
                      <p:cNvSpPr>
                        <a:spLocks noChangeShapeType="1"/>
                      </p:cNvSpPr>
                      <p:nvPr/>
                    </p:nvSpPr>
                    <p:spPr bwMode="auto">
                      <a:xfrm flipV="1">
                        <a:off x="967" y="1512"/>
                        <a:ext cx="66" cy="55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/>
                      <a:lstStyle/>
                      <a:p>
                        <a:endParaRPr lang="zh-CN" altLang="en-US"/>
                      </a:p>
                    </p:txBody>
                  </p:sp>
                </p:grpSp>
                <p:grpSp>
                  <p:nvGrpSpPr>
                    <p:cNvPr id="105" name="Group 37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452" y="1881"/>
                      <a:ext cx="198" cy="243"/>
                      <a:chOff x="452" y="1881"/>
                      <a:chExt cx="198" cy="243"/>
                    </a:xfrm>
                  </p:grpSpPr>
                  <p:sp>
                    <p:nvSpPr>
                      <p:cNvPr id="106" name="Line 33"/>
                      <p:cNvSpPr>
                        <a:spLocks noChangeShapeType="1"/>
                      </p:cNvSpPr>
                      <p:nvPr/>
                    </p:nvSpPr>
                    <p:spPr bwMode="auto">
                      <a:xfrm flipV="1">
                        <a:off x="452" y="2012"/>
                        <a:ext cx="69" cy="85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107" name="Line 34"/>
                      <p:cNvSpPr>
                        <a:spLocks noChangeShapeType="1"/>
                      </p:cNvSpPr>
                      <p:nvPr/>
                    </p:nvSpPr>
                    <p:spPr bwMode="auto">
                      <a:xfrm flipV="1">
                        <a:off x="488" y="2066"/>
                        <a:ext cx="40" cy="48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108" name="Line 35"/>
                      <p:cNvSpPr>
                        <a:spLocks noChangeShapeType="1"/>
                      </p:cNvSpPr>
                      <p:nvPr/>
                    </p:nvSpPr>
                    <p:spPr bwMode="auto">
                      <a:xfrm flipV="1">
                        <a:off x="504" y="1951"/>
                        <a:ext cx="146" cy="173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109" name="Line 36"/>
                      <p:cNvSpPr>
                        <a:spLocks noChangeShapeType="1"/>
                      </p:cNvSpPr>
                      <p:nvPr/>
                    </p:nvSpPr>
                    <p:spPr bwMode="auto">
                      <a:xfrm flipV="1">
                        <a:off x="575" y="1881"/>
                        <a:ext cx="75" cy="81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/>
                      <a:lstStyle/>
                      <a:p>
                        <a:endParaRPr lang="zh-CN" altLang="en-US"/>
                      </a:p>
                    </p:txBody>
                  </p:sp>
                </p:grpSp>
              </p:grpSp>
            </p:grpSp>
            <p:sp>
              <p:nvSpPr>
                <p:cNvPr id="101" name="Freeform 40"/>
                <p:cNvSpPr>
                  <a:spLocks/>
                </p:cNvSpPr>
                <p:nvPr/>
              </p:nvSpPr>
              <p:spPr bwMode="auto">
                <a:xfrm>
                  <a:off x="192" y="1984"/>
                  <a:ext cx="452" cy="437"/>
                </a:xfrm>
                <a:custGeom>
                  <a:avLst/>
                  <a:gdLst>
                    <a:gd name="T0" fmla="*/ 0 w 452"/>
                    <a:gd name="T1" fmla="*/ 205 h 437"/>
                    <a:gd name="T2" fmla="*/ 10 w 452"/>
                    <a:gd name="T3" fmla="*/ 174 h 437"/>
                    <a:gd name="T4" fmla="*/ 25 w 452"/>
                    <a:gd name="T5" fmla="*/ 139 h 437"/>
                    <a:gd name="T6" fmla="*/ 40 w 452"/>
                    <a:gd name="T7" fmla="*/ 112 h 437"/>
                    <a:gd name="T8" fmla="*/ 59 w 452"/>
                    <a:gd name="T9" fmla="*/ 83 h 437"/>
                    <a:gd name="T10" fmla="*/ 78 w 452"/>
                    <a:gd name="T11" fmla="*/ 61 h 437"/>
                    <a:gd name="T12" fmla="*/ 101 w 452"/>
                    <a:gd name="T13" fmla="*/ 39 h 437"/>
                    <a:gd name="T14" fmla="*/ 124 w 452"/>
                    <a:gd name="T15" fmla="*/ 19 h 437"/>
                    <a:gd name="T16" fmla="*/ 151 w 452"/>
                    <a:gd name="T17" fmla="*/ 0 h 437"/>
                    <a:gd name="T18" fmla="*/ 166 w 452"/>
                    <a:gd name="T19" fmla="*/ 17 h 437"/>
                    <a:gd name="T20" fmla="*/ 184 w 452"/>
                    <a:gd name="T21" fmla="*/ 35 h 437"/>
                    <a:gd name="T22" fmla="*/ 205 w 452"/>
                    <a:gd name="T23" fmla="*/ 55 h 437"/>
                    <a:gd name="T24" fmla="*/ 234 w 452"/>
                    <a:gd name="T25" fmla="*/ 80 h 437"/>
                    <a:gd name="T26" fmla="*/ 262 w 452"/>
                    <a:gd name="T27" fmla="*/ 104 h 437"/>
                    <a:gd name="T28" fmla="*/ 291 w 452"/>
                    <a:gd name="T29" fmla="*/ 125 h 437"/>
                    <a:gd name="T30" fmla="*/ 323 w 452"/>
                    <a:gd name="T31" fmla="*/ 150 h 437"/>
                    <a:gd name="T32" fmla="*/ 359 w 452"/>
                    <a:gd name="T33" fmla="*/ 172 h 437"/>
                    <a:gd name="T34" fmla="*/ 389 w 452"/>
                    <a:gd name="T35" fmla="*/ 189 h 437"/>
                    <a:gd name="T36" fmla="*/ 416 w 452"/>
                    <a:gd name="T37" fmla="*/ 207 h 437"/>
                    <a:gd name="T38" fmla="*/ 451 w 452"/>
                    <a:gd name="T39" fmla="*/ 225 h 437"/>
                    <a:gd name="T40" fmla="*/ 307 w 452"/>
                    <a:gd name="T41" fmla="*/ 436 h 437"/>
                    <a:gd name="T42" fmla="*/ 281 w 452"/>
                    <a:gd name="T43" fmla="*/ 407 h 437"/>
                    <a:gd name="T44" fmla="*/ 251 w 452"/>
                    <a:gd name="T45" fmla="*/ 376 h 437"/>
                    <a:gd name="T46" fmla="*/ 231 w 452"/>
                    <a:gd name="T47" fmla="*/ 353 h 437"/>
                    <a:gd name="T48" fmla="*/ 209 w 452"/>
                    <a:gd name="T49" fmla="*/ 331 h 437"/>
                    <a:gd name="T50" fmla="*/ 182 w 452"/>
                    <a:gd name="T51" fmla="*/ 311 h 437"/>
                    <a:gd name="T52" fmla="*/ 146 w 452"/>
                    <a:gd name="T53" fmla="*/ 285 h 437"/>
                    <a:gd name="T54" fmla="*/ 115 w 452"/>
                    <a:gd name="T55" fmla="*/ 265 h 437"/>
                    <a:gd name="T56" fmla="*/ 82 w 452"/>
                    <a:gd name="T57" fmla="*/ 245 h 437"/>
                    <a:gd name="T58" fmla="*/ 55 w 452"/>
                    <a:gd name="T59" fmla="*/ 228 h 437"/>
                    <a:gd name="T60" fmla="*/ 25 w 452"/>
                    <a:gd name="T61" fmla="*/ 214 h 437"/>
                    <a:gd name="T62" fmla="*/ 0 w 452"/>
                    <a:gd name="T63" fmla="*/ 205 h 4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452" h="437">
                      <a:moveTo>
                        <a:pt x="0" y="205"/>
                      </a:moveTo>
                      <a:lnTo>
                        <a:pt x="10" y="174"/>
                      </a:lnTo>
                      <a:lnTo>
                        <a:pt x="25" y="139"/>
                      </a:lnTo>
                      <a:lnTo>
                        <a:pt x="40" y="112"/>
                      </a:lnTo>
                      <a:lnTo>
                        <a:pt x="59" y="83"/>
                      </a:lnTo>
                      <a:lnTo>
                        <a:pt x="78" y="61"/>
                      </a:lnTo>
                      <a:lnTo>
                        <a:pt x="101" y="39"/>
                      </a:lnTo>
                      <a:lnTo>
                        <a:pt x="124" y="19"/>
                      </a:lnTo>
                      <a:lnTo>
                        <a:pt x="151" y="0"/>
                      </a:lnTo>
                      <a:lnTo>
                        <a:pt x="166" y="17"/>
                      </a:lnTo>
                      <a:lnTo>
                        <a:pt x="184" y="35"/>
                      </a:lnTo>
                      <a:lnTo>
                        <a:pt x="205" y="55"/>
                      </a:lnTo>
                      <a:lnTo>
                        <a:pt x="234" y="80"/>
                      </a:lnTo>
                      <a:lnTo>
                        <a:pt x="262" y="104"/>
                      </a:lnTo>
                      <a:lnTo>
                        <a:pt x="291" y="125"/>
                      </a:lnTo>
                      <a:lnTo>
                        <a:pt x="323" y="150"/>
                      </a:lnTo>
                      <a:lnTo>
                        <a:pt x="359" y="172"/>
                      </a:lnTo>
                      <a:lnTo>
                        <a:pt x="389" y="189"/>
                      </a:lnTo>
                      <a:lnTo>
                        <a:pt x="416" y="207"/>
                      </a:lnTo>
                      <a:lnTo>
                        <a:pt x="451" y="225"/>
                      </a:lnTo>
                      <a:lnTo>
                        <a:pt x="307" y="436"/>
                      </a:lnTo>
                      <a:lnTo>
                        <a:pt x="281" y="407"/>
                      </a:lnTo>
                      <a:lnTo>
                        <a:pt x="251" y="376"/>
                      </a:lnTo>
                      <a:lnTo>
                        <a:pt x="231" y="353"/>
                      </a:lnTo>
                      <a:lnTo>
                        <a:pt x="209" y="331"/>
                      </a:lnTo>
                      <a:lnTo>
                        <a:pt x="182" y="311"/>
                      </a:lnTo>
                      <a:lnTo>
                        <a:pt x="146" y="285"/>
                      </a:lnTo>
                      <a:lnTo>
                        <a:pt x="115" y="265"/>
                      </a:lnTo>
                      <a:lnTo>
                        <a:pt x="82" y="245"/>
                      </a:lnTo>
                      <a:lnTo>
                        <a:pt x="55" y="228"/>
                      </a:lnTo>
                      <a:lnTo>
                        <a:pt x="25" y="214"/>
                      </a:lnTo>
                      <a:lnTo>
                        <a:pt x="0" y="205"/>
                      </a:lnTo>
                    </a:path>
                  </a:pathLst>
                </a:custGeom>
                <a:solidFill>
                  <a:schemeClr val="hlink"/>
                </a:solidFill>
                <a:ln w="12700" cap="rnd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99" name="Freeform 42"/>
              <p:cNvSpPr>
                <a:spLocks/>
              </p:cNvSpPr>
              <p:nvPr/>
            </p:nvSpPr>
            <p:spPr bwMode="auto">
              <a:xfrm>
                <a:off x="498" y="2212"/>
                <a:ext cx="144" cy="209"/>
              </a:xfrm>
              <a:custGeom>
                <a:avLst/>
                <a:gdLst>
                  <a:gd name="T0" fmla="*/ 143 w 144"/>
                  <a:gd name="T1" fmla="*/ 0 h 209"/>
                  <a:gd name="T2" fmla="*/ 122 w 144"/>
                  <a:gd name="T3" fmla="*/ 9 h 209"/>
                  <a:gd name="T4" fmla="*/ 105 w 144"/>
                  <a:gd name="T5" fmla="*/ 22 h 209"/>
                  <a:gd name="T6" fmla="*/ 87 w 144"/>
                  <a:gd name="T7" fmla="*/ 38 h 209"/>
                  <a:gd name="T8" fmla="*/ 71 w 144"/>
                  <a:gd name="T9" fmla="*/ 55 h 209"/>
                  <a:gd name="T10" fmla="*/ 53 w 144"/>
                  <a:gd name="T11" fmla="*/ 79 h 209"/>
                  <a:gd name="T12" fmla="*/ 42 w 144"/>
                  <a:gd name="T13" fmla="*/ 97 h 209"/>
                  <a:gd name="T14" fmla="*/ 27 w 144"/>
                  <a:gd name="T15" fmla="*/ 122 h 209"/>
                  <a:gd name="T16" fmla="*/ 15 w 144"/>
                  <a:gd name="T17" fmla="*/ 149 h 209"/>
                  <a:gd name="T18" fmla="*/ 5 w 144"/>
                  <a:gd name="T19" fmla="*/ 175 h 209"/>
                  <a:gd name="T20" fmla="*/ 0 w 144"/>
                  <a:gd name="T21" fmla="*/ 208 h 209"/>
                  <a:gd name="T22" fmla="*/ 22 w 144"/>
                  <a:gd name="T23" fmla="*/ 202 h 209"/>
                  <a:gd name="T24" fmla="*/ 38 w 144"/>
                  <a:gd name="T25" fmla="*/ 192 h 209"/>
                  <a:gd name="T26" fmla="*/ 60 w 144"/>
                  <a:gd name="T27" fmla="*/ 179 h 209"/>
                  <a:gd name="T28" fmla="*/ 79 w 144"/>
                  <a:gd name="T29" fmla="*/ 161 h 209"/>
                  <a:gd name="T30" fmla="*/ 97 w 144"/>
                  <a:gd name="T31" fmla="*/ 141 h 209"/>
                  <a:gd name="T32" fmla="*/ 112 w 144"/>
                  <a:gd name="T33" fmla="*/ 118 h 209"/>
                  <a:gd name="T34" fmla="*/ 122 w 144"/>
                  <a:gd name="T35" fmla="*/ 96 h 209"/>
                  <a:gd name="T36" fmla="*/ 133 w 144"/>
                  <a:gd name="T37" fmla="*/ 68 h 209"/>
                  <a:gd name="T38" fmla="*/ 139 w 144"/>
                  <a:gd name="T39" fmla="*/ 47 h 209"/>
                  <a:gd name="T40" fmla="*/ 141 w 144"/>
                  <a:gd name="T41" fmla="*/ 22 h 209"/>
                  <a:gd name="T42" fmla="*/ 143 w 144"/>
                  <a:gd name="T43" fmla="*/ 0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44" h="209">
                    <a:moveTo>
                      <a:pt x="143" y="0"/>
                    </a:moveTo>
                    <a:lnTo>
                      <a:pt x="122" y="9"/>
                    </a:lnTo>
                    <a:lnTo>
                      <a:pt x="105" y="22"/>
                    </a:lnTo>
                    <a:lnTo>
                      <a:pt x="87" y="38"/>
                    </a:lnTo>
                    <a:lnTo>
                      <a:pt x="71" y="55"/>
                    </a:lnTo>
                    <a:lnTo>
                      <a:pt x="53" y="79"/>
                    </a:lnTo>
                    <a:lnTo>
                      <a:pt x="42" y="97"/>
                    </a:lnTo>
                    <a:lnTo>
                      <a:pt x="27" y="122"/>
                    </a:lnTo>
                    <a:lnTo>
                      <a:pt x="15" y="149"/>
                    </a:lnTo>
                    <a:lnTo>
                      <a:pt x="5" y="175"/>
                    </a:lnTo>
                    <a:lnTo>
                      <a:pt x="0" y="208"/>
                    </a:lnTo>
                    <a:lnTo>
                      <a:pt x="22" y="202"/>
                    </a:lnTo>
                    <a:lnTo>
                      <a:pt x="38" y="192"/>
                    </a:lnTo>
                    <a:lnTo>
                      <a:pt x="60" y="179"/>
                    </a:lnTo>
                    <a:lnTo>
                      <a:pt x="79" y="161"/>
                    </a:lnTo>
                    <a:lnTo>
                      <a:pt x="97" y="141"/>
                    </a:lnTo>
                    <a:lnTo>
                      <a:pt x="112" y="118"/>
                    </a:lnTo>
                    <a:lnTo>
                      <a:pt x="122" y="96"/>
                    </a:lnTo>
                    <a:lnTo>
                      <a:pt x="133" y="68"/>
                    </a:lnTo>
                    <a:lnTo>
                      <a:pt x="139" y="47"/>
                    </a:lnTo>
                    <a:lnTo>
                      <a:pt x="141" y="22"/>
                    </a:lnTo>
                    <a:lnTo>
                      <a:pt x="143" y="0"/>
                    </a:lnTo>
                  </a:path>
                </a:pathLst>
              </a:custGeom>
              <a:solidFill>
                <a:schemeClr val="hlink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29" name="Group 84"/>
            <p:cNvGrpSpPr>
              <a:grpSpLocks/>
            </p:cNvGrpSpPr>
            <p:nvPr/>
          </p:nvGrpSpPr>
          <p:grpSpPr bwMode="auto">
            <a:xfrm>
              <a:off x="543" y="1332"/>
              <a:ext cx="1282" cy="2552"/>
              <a:chOff x="543" y="1332"/>
              <a:chExt cx="1282" cy="2552"/>
            </a:xfrm>
          </p:grpSpPr>
          <p:grpSp>
            <p:nvGrpSpPr>
              <p:cNvPr id="58" name="Group 53"/>
              <p:cNvGrpSpPr>
                <a:grpSpLocks/>
              </p:cNvGrpSpPr>
              <p:nvPr/>
            </p:nvGrpSpPr>
            <p:grpSpPr bwMode="auto">
              <a:xfrm>
                <a:off x="812" y="3087"/>
                <a:ext cx="752" cy="797"/>
                <a:chOff x="812" y="3087"/>
                <a:chExt cx="752" cy="797"/>
              </a:xfrm>
            </p:grpSpPr>
            <p:grpSp>
              <p:nvGrpSpPr>
                <p:cNvPr id="89" name="Group 46"/>
                <p:cNvGrpSpPr>
                  <a:grpSpLocks/>
                </p:cNvGrpSpPr>
                <p:nvPr/>
              </p:nvGrpSpPr>
              <p:grpSpPr bwMode="auto">
                <a:xfrm>
                  <a:off x="946" y="3105"/>
                  <a:ext cx="618" cy="531"/>
                  <a:chOff x="946" y="3105"/>
                  <a:chExt cx="618" cy="531"/>
                </a:xfrm>
              </p:grpSpPr>
              <p:sp>
                <p:nvSpPr>
                  <p:cNvPr id="96" name="Freeform 44"/>
                  <p:cNvSpPr>
                    <a:spLocks/>
                  </p:cNvSpPr>
                  <p:nvPr/>
                </p:nvSpPr>
                <p:spPr bwMode="auto">
                  <a:xfrm>
                    <a:off x="946" y="3105"/>
                    <a:ext cx="618" cy="531"/>
                  </a:xfrm>
                  <a:custGeom>
                    <a:avLst/>
                    <a:gdLst>
                      <a:gd name="T0" fmla="*/ 164 w 618"/>
                      <a:gd name="T1" fmla="*/ 0 h 531"/>
                      <a:gd name="T2" fmla="*/ 217 w 618"/>
                      <a:gd name="T3" fmla="*/ 13 h 531"/>
                      <a:gd name="T4" fmla="*/ 173 w 618"/>
                      <a:gd name="T5" fmla="*/ 119 h 531"/>
                      <a:gd name="T6" fmla="*/ 133 w 618"/>
                      <a:gd name="T7" fmla="*/ 206 h 531"/>
                      <a:gd name="T8" fmla="*/ 108 w 618"/>
                      <a:gd name="T9" fmla="*/ 270 h 531"/>
                      <a:gd name="T10" fmla="*/ 101 w 618"/>
                      <a:gd name="T11" fmla="*/ 297 h 531"/>
                      <a:gd name="T12" fmla="*/ 102 w 618"/>
                      <a:gd name="T13" fmla="*/ 319 h 531"/>
                      <a:gd name="T14" fmla="*/ 112 w 618"/>
                      <a:gd name="T15" fmla="*/ 335 h 531"/>
                      <a:gd name="T16" fmla="*/ 131 w 618"/>
                      <a:gd name="T17" fmla="*/ 350 h 531"/>
                      <a:gd name="T18" fmla="*/ 157 w 618"/>
                      <a:gd name="T19" fmla="*/ 368 h 531"/>
                      <a:gd name="T20" fmla="*/ 185 w 618"/>
                      <a:gd name="T21" fmla="*/ 378 h 531"/>
                      <a:gd name="T22" fmla="*/ 224 w 618"/>
                      <a:gd name="T23" fmla="*/ 391 h 531"/>
                      <a:gd name="T24" fmla="*/ 260 w 618"/>
                      <a:gd name="T25" fmla="*/ 398 h 531"/>
                      <a:gd name="T26" fmla="*/ 304 w 618"/>
                      <a:gd name="T27" fmla="*/ 401 h 531"/>
                      <a:gd name="T28" fmla="*/ 346 w 618"/>
                      <a:gd name="T29" fmla="*/ 398 h 531"/>
                      <a:gd name="T30" fmla="*/ 386 w 618"/>
                      <a:gd name="T31" fmla="*/ 391 h 531"/>
                      <a:gd name="T32" fmla="*/ 431 w 618"/>
                      <a:gd name="T33" fmla="*/ 381 h 531"/>
                      <a:gd name="T34" fmla="*/ 446 w 618"/>
                      <a:gd name="T35" fmla="*/ 385 h 531"/>
                      <a:gd name="T36" fmla="*/ 452 w 618"/>
                      <a:gd name="T37" fmla="*/ 389 h 531"/>
                      <a:gd name="T38" fmla="*/ 455 w 618"/>
                      <a:gd name="T39" fmla="*/ 398 h 531"/>
                      <a:gd name="T40" fmla="*/ 449 w 618"/>
                      <a:gd name="T41" fmla="*/ 415 h 531"/>
                      <a:gd name="T42" fmla="*/ 442 w 618"/>
                      <a:gd name="T43" fmla="*/ 426 h 531"/>
                      <a:gd name="T44" fmla="*/ 452 w 618"/>
                      <a:gd name="T45" fmla="*/ 430 h 531"/>
                      <a:gd name="T46" fmla="*/ 513 w 618"/>
                      <a:gd name="T47" fmla="*/ 418 h 531"/>
                      <a:gd name="T48" fmla="*/ 527 w 618"/>
                      <a:gd name="T49" fmla="*/ 422 h 531"/>
                      <a:gd name="T50" fmla="*/ 536 w 618"/>
                      <a:gd name="T51" fmla="*/ 428 h 531"/>
                      <a:gd name="T52" fmla="*/ 539 w 618"/>
                      <a:gd name="T53" fmla="*/ 439 h 531"/>
                      <a:gd name="T54" fmla="*/ 533 w 618"/>
                      <a:gd name="T55" fmla="*/ 448 h 531"/>
                      <a:gd name="T56" fmla="*/ 522 w 618"/>
                      <a:gd name="T57" fmla="*/ 456 h 531"/>
                      <a:gd name="T58" fmla="*/ 509 w 618"/>
                      <a:gd name="T59" fmla="*/ 465 h 531"/>
                      <a:gd name="T60" fmla="*/ 518 w 618"/>
                      <a:gd name="T61" fmla="*/ 472 h 531"/>
                      <a:gd name="T62" fmla="*/ 545 w 618"/>
                      <a:gd name="T63" fmla="*/ 469 h 531"/>
                      <a:gd name="T64" fmla="*/ 567 w 618"/>
                      <a:gd name="T65" fmla="*/ 472 h 531"/>
                      <a:gd name="T66" fmla="*/ 589 w 618"/>
                      <a:gd name="T67" fmla="*/ 480 h 531"/>
                      <a:gd name="T68" fmla="*/ 612 w 618"/>
                      <a:gd name="T69" fmla="*/ 491 h 531"/>
                      <a:gd name="T70" fmla="*/ 617 w 618"/>
                      <a:gd name="T71" fmla="*/ 500 h 531"/>
                      <a:gd name="T72" fmla="*/ 616 w 618"/>
                      <a:gd name="T73" fmla="*/ 512 h 531"/>
                      <a:gd name="T74" fmla="*/ 605 w 618"/>
                      <a:gd name="T75" fmla="*/ 520 h 531"/>
                      <a:gd name="T76" fmla="*/ 583 w 618"/>
                      <a:gd name="T77" fmla="*/ 524 h 531"/>
                      <a:gd name="T78" fmla="*/ 548 w 618"/>
                      <a:gd name="T79" fmla="*/ 526 h 531"/>
                      <a:gd name="T80" fmla="*/ 507 w 618"/>
                      <a:gd name="T81" fmla="*/ 524 h 531"/>
                      <a:gd name="T82" fmla="*/ 463 w 618"/>
                      <a:gd name="T83" fmla="*/ 527 h 531"/>
                      <a:gd name="T84" fmla="*/ 433 w 618"/>
                      <a:gd name="T85" fmla="*/ 530 h 531"/>
                      <a:gd name="T86" fmla="*/ 377 w 618"/>
                      <a:gd name="T87" fmla="*/ 526 h 531"/>
                      <a:gd name="T88" fmla="*/ 347 w 618"/>
                      <a:gd name="T89" fmla="*/ 520 h 531"/>
                      <a:gd name="T90" fmla="*/ 305 w 618"/>
                      <a:gd name="T91" fmla="*/ 512 h 531"/>
                      <a:gd name="T92" fmla="*/ 236 w 618"/>
                      <a:gd name="T93" fmla="*/ 509 h 531"/>
                      <a:gd name="T94" fmla="*/ 0 w 618"/>
                      <a:gd name="T95" fmla="*/ 434 h 531"/>
                      <a:gd name="T96" fmla="*/ 28 w 618"/>
                      <a:gd name="T97" fmla="*/ 253 h 531"/>
                      <a:gd name="T98" fmla="*/ 164 w 618"/>
                      <a:gd name="T99" fmla="*/ 0 h 53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</a:cxnLst>
                    <a:rect l="0" t="0" r="r" b="b"/>
                    <a:pathLst>
                      <a:path w="618" h="531">
                        <a:moveTo>
                          <a:pt x="164" y="0"/>
                        </a:moveTo>
                        <a:lnTo>
                          <a:pt x="217" y="13"/>
                        </a:lnTo>
                        <a:lnTo>
                          <a:pt x="173" y="119"/>
                        </a:lnTo>
                        <a:lnTo>
                          <a:pt x="133" y="206"/>
                        </a:lnTo>
                        <a:lnTo>
                          <a:pt x="108" y="270"/>
                        </a:lnTo>
                        <a:lnTo>
                          <a:pt x="101" y="297"/>
                        </a:lnTo>
                        <a:lnTo>
                          <a:pt x="102" y="319"/>
                        </a:lnTo>
                        <a:lnTo>
                          <a:pt x="112" y="335"/>
                        </a:lnTo>
                        <a:lnTo>
                          <a:pt x="131" y="350"/>
                        </a:lnTo>
                        <a:lnTo>
                          <a:pt x="157" y="368"/>
                        </a:lnTo>
                        <a:lnTo>
                          <a:pt x="185" y="378"/>
                        </a:lnTo>
                        <a:lnTo>
                          <a:pt x="224" y="391"/>
                        </a:lnTo>
                        <a:lnTo>
                          <a:pt x="260" y="398"/>
                        </a:lnTo>
                        <a:lnTo>
                          <a:pt x="304" y="401"/>
                        </a:lnTo>
                        <a:lnTo>
                          <a:pt x="346" y="398"/>
                        </a:lnTo>
                        <a:lnTo>
                          <a:pt x="386" y="391"/>
                        </a:lnTo>
                        <a:lnTo>
                          <a:pt x="431" y="381"/>
                        </a:lnTo>
                        <a:lnTo>
                          <a:pt x="446" y="385"/>
                        </a:lnTo>
                        <a:lnTo>
                          <a:pt x="452" y="389"/>
                        </a:lnTo>
                        <a:lnTo>
                          <a:pt x="455" y="398"/>
                        </a:lnTo>
                        <a:lnTo>
                          <a:pt x="449" y="415"/>
                        </a:lnTo>
                        <a:lnTo>
                          <a:pt x="442" y="426"/>
                        </a:lnTo>
                        <a:lnTo>
                          <a:pt x="452" y="430"/>
                        </a:lnTo>
                        <a:lnTo>
                          <a:pt x="513" y="418"/>
                        </a:lnTo>
                        <a:lnTo>
                          <a:pt x="527" y="422"/>
                        </a:lnTo>
                        <a:lnTo>
                          <a:pt x="536" y="428"/>
                        </a:lnTo>
                        <a:lnTo>
                          <a:pt x="539" y="439"/>
                        </a:lnTo>
                        <a:lnTo>
                          <a:pt x="533" y="448"/>
                        </a:lnTo>
                        <a:lnTo>
                          <a:pt x="522" y="456"/>
                        </a:lnTo>
                        <a:lnTo>
                          <a:pt x="509" y="465"/>
                        </a:lnTo>
                        <a:lnTo>
                          <a:pt x="518" y="472"/>
                        </a:lnTo>
                        <a:lnTo>
                          <a:pt x="545" y="469"/>
                        </a:lnTo>
                        <a:lnTo>
                          <a:pt x="567" y="472"/>
                        </a:lnTo>
                        <a:lnTo>
                          <a:pt x="589" y="480"/>
                        </a:lnTo>
                        <a:lnTo>
                          <a:pt x="612" y="491"/>
                        </a:lnTo>
                        <a:lnTo>
                          <a:pt x="617" y="500"/>
                        </a:lnTo>
                        <a:lnTo>
                          <a:pt x="616" y="512"/>
                        </a:lnTo>
                        <a:lnTo>
                          <a:pt x="605" y="520"/>
                        </a:lnTo>
                        <a:lnTo>
                          <a:pt x="583" y="524"/>
                        </a:lnTo>
                        <a:lnTo>
                          <a:pt x="548" y="526"/>
                        </a:lnTo>
                        <a:lnTo>
                          <a:pt x="507" y="524"/>
                        </a:lnTo>
                        <a:lnTo>
                          <a:pt x="463" y="527"/>
                        </a:lnTo>
                        <a:lnTo>
                          <a:pt x="433" y="530"/>
                        </a:lnTo>
                        <a:lnTo>
                          <a:pt x="377" y="526"/>
                        </a:lnTo>
                        <a:lnTo>
                          <a:pt x="347" y="520"/>
                        </a:lnTo>
                        <a:lnTo>
                          <a:pt x="305" y="512"/>
                        </a:lnTo>
                        <a:lnTo>
                          <a:pt x="236" y="509"/>
                        </a:lnTo>
                        <a:lnTo>
                          <a:pt x="0" y="434"/>
                        </a:lnTo>
                        <a:lnTo>
                          <a:pt x="28" y="253"/>
                        </a:lnTo>
                        <a:lnTo>
                          <a:pt x="164" y="0"/>
                        </a:lnTo>
                      </a:path>
                    </a:pathLst>
                  </a:custGeom>
                  <a:solidFill>
                    <a:srgbClr val="FF9F00"/>
                  </a:solidFill>
                  <a:ln w="12700" cap="rnd" cmpd="sng">
                    <a:solidFill>
                      <a:srgbClr val="00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97" name="Freeform 45"/>
                  <p:cNvSpPr>
                    <a:spLocks/>
                  </p:cNvSpPr>
                  <p:nvPr/>
                </p:nvSpPr>
                <p:spPr bwMode="auto">
                  <a:xfrm>
                    <a:off x="1200" y="3504"/>
                    <a:ext cx="100" cy="29"/>
                  </a:xfrm>
                  <a:custGeom>
                    <a:avLst/>
                    <a:gdLst>
                      <a:gd name="T0" fmla="*/ 0 w 100"/>
                      <a:gd name="T1" fmla="*/ 0 h 29"/>
                      <a:gd name="T2" fmla="*/ 50 w 100"/>
                      <a:gd name="T3" fmla="*/ 25 h 29"/>
                      <a:gd name="T4" fmla="*/ 72 w 100"/>
                      <a:gd name="T5" fmla="*/ 25 h 29"/>
                      <a:gd name="T6" fmla="*/ 99 w 100"/>
                      <a:gd name="T7" fmla="*/ 28 h 2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100" h="29">
                        <a:moveTo>
                          <a:pt x="0" y="0"/>
                        </a:moveTo>
                        <a:lnTo>
                          <a:pt x="50" y="25"/>
                        </a:lnTo>
                        <a:lnTo>
                          <a:pt x="72" y="25"/>
                        </a:lnTo>
                        <a:lnTo>
                          <a:pt x="99" y="28"/>
                        </a:lnTo>
                      </a:path>
                    </a:pathLst>
                  </a:custGeom>
                  <a:noFill/>
                  <a:ln w="12700" cap="rnd" cmpd="sng">
                    <a:solidFill>
                      <a:srgbClr val="00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90" name="Group 52"/>
                <p:cNvGrpSpPr>
                  <a:grpSpLocks/>
                </p:cNvGrpSpPr>
                <p:nvPr/>
              </p:nvGrpSpPr>
              <p:grpSpPr bwMode="auto">
                <a:xfrm>
                  <a:off x="812" y="3087"/>
                  <a:ext cx="622" cy="797"/>
                  <a:chOff x="812" y="3087"/>
                  <a:chExt cx="622" cy="797"/>
                </a:xfrm>
              </p:grpSpPr>
              <p:sp>
                <p:nvSpPr>
                  <p:cNvPr id="91" name="Freeform 47"/>
                  <p:cNvSpPr>
                    <a:spLocks/>
                  </p:cNvSpPr>
                  <p:nvPr/>
                </p:nvSpPr>
                <p:spPr bwMode="auto">
                  <a:xfrm>
                    <a:off x="812" y="3087"/>
                    <a:ext cx="622" cy="797"/>
                  </a:xfrm>
                  <a:custGeom>
                    <a:avLst/>
                    <a:gdLst>
                      <a:gd name="T0" fmla="*/ 324 w 622"/>
                      <a:gd name="T1" fmla="*/ 21 h 797"/>
                      <a:gd name="T2" fmla="*/ 309 w 622"/>
                      <a:gd name="T3" fmla="*/ 74 h 797"/>
                      <a:gd name="T4" fmla="*/ 282 w 622"/>
                      <a:gd name="T5" fmla="*/ 128 h 797"/>
                      <a:gd name="T6" fmla="*/ 248 w 622"/>
                      <a:gd name="T7" fmla="*/ 177 h 797"/>
                      <a:gd name="T8" fmla="*/ 218 w 622"/>
                      <a:gd name="T9" fmla="*/ 256 h 797"/>
                      <a:gd name="T10" fmla="*/ 192 w 622"/>
                      <a:gd name="T11" fmla="*/ 312 h 797"/>
                      <a:gd name="T12" fmla="*/ 184 w 622"/>
                      <a:gd name="T13" fmla="*/ 350 h 797"/>
                      <a:gd name="T14" fmla="*/ 176 w 622"/>
                      <a:gd name="T15" fmla="*/ 397 h 797"/>
                      <a:gd name="T16" fmla="*/ 184 w 622"/>
                      <a:gd name="T17" fmla="*/ 435 h 797"/>
                      <a:gd name="T18" fmla="*/ 222 w 622"/>
                      <a:gd name="T19" fmla="*/ 456 h 797"/>
                      <a:gd name="T20" fmla="*/ 276 w 622"/>
                      <a:gd name="T21" fmla="*/ 478 h 797"/>
                      <a:gd name="T22" fmla="*/ 328 w 622"/>
                      <a:gd name="T23" fmla="*/ 495 h 797"/>
                      <a:gd name="T24" fmla="*/ 367 w 622"/>
                      <a:gd name="T25" fmla="*/ 508 h 797"/>
                      <a:gd name="T26" fmla="*/ 402 w 622"/>
                      <a:gd name="T27" fmla="*/ 528 h 797"/>
                      <a:gd name="T28" fmla="*/ 428 w 622"/>
                      <a:gd name="T29" fmla="*/ 539 h 797"/>
                      <a:gd name="T30" fmla="*/ 450 w 622"/>
                      <a:gd name="T31" fmla="*/ 542 h 797"/>
                      <a:gd name="T32" fmla="*/ 462 w 622"/>
                      <a:gd name="T33" fmla="*/ 559 h 797"/>
                      <a:gd name="T34" fmla="*/ 520 w 622"/>
                      <a:gd name="T35" fmla="*/ 564 h 797"/>
                      <a:gd name="T36" fmla="*/ 590 w 622"/>
                      <a:gd name="T37" fmla="*/ 572 h 797"/>
                      <a:gd name="T38" fmla="*/ 618 w 622"/>
                      <a:gd name="T39" fmla="*/ 581 h 797"/>
                      <a:gd name="T40" fmla="*/ 618 w 622"/>
                      <a:gd name="T41" fmla="*/ 596 h 797"/>
                      <a:gd name="T42" fmla="*/ 590 w 622"/>
                      <a:gd name="T43" fmla="*/ 611 h 797"/>
                      <a:gd name="T44" fmla="*/ 544 w 622"/>
                      <a:gd name="T45" fmla="*/ 624 h 797"/>
                      <a:gd name="T46" fmla="*/ 507 w 622"/>
                      <a:gd name="T47" fmla="*/ 626 h 797"/>
                      <a:gd name="T48" fmla="*/ 553 w 622"/>
                      <a:gd name="T49" fmla="*/ 654 h 797"/>
                      <a:gd name="T50" fmla="*/ 573 w 622"/>
                      <a:gd name="T51" fmla="*/ 676 h 797"/>
                      <a:gd name="T52" fmla="*/ 565 w 622"/>
                      <a:gd name="T53" fmla="*/ 696 h 797"/>
                      <a:gd name="T54" fmla="*/ 540 w 622"/>
                      <a:gd name="T55" fmla="*/ 701 h 797"/>
                      <a:gd name="T56" fmla="*/ 493 w 622"/>
                      <a:gd name="T57" fmla="*/ 695 h 797"/>
                      <a:gd name="T58" fmla="*/ 473 w 622"/>
                      <a:gd name="T59" fmla="*/ 696 h 797"/>
                      <a:gd name="T60" fmla="*/ 470 w 622"/>
                      <a:gd name="T61" fmla="*/ 710 h 797"/>
                      <a:gd name="T62" fmla="*/ 488 w 622"/>
                      <a:gd name="T63" fmla="*/ 730 h 797"/>
                      <a:gd name="T64" fmla="*/ 518 w 622"/>
                      <a:gd name="T65" fmla="*/ 769 h 797"/>
                      <a:gd name="T66" fmla="*/ 513 w 622"/>
                      <a:gd name="T67" fmla="*/ 791 h 797"/>
                      <a:gd name="T68" fmla="*/ 492 w 622"/>
                      <a:gd name="T69" fmla="*/ 796 h 797"/>
                      <a:gd name="T70" fmla="*/ 442 w 622"/>
                      <a:gd name="T71" fmla="*/ 784 h 797"/>
                      <a:gd name="T72" fmla="*/ 378 w 622"/>
                      <a:gd name="T73" fmla="*/ 766 h 797"/>
                      <a:gd name="T74" fmla="*/ 307 w 622"/>
                      <a:gd name="T75" fmla="*/ 725 h 797"/>
                      <a:gd name="T76" fmla="*/ 249 w 622"/>
                      <a:gd name="T77" fmla="*/ 684 h 797"/>
                      <a:gd name="T78" fmla="*/ 188 w 622"/>
                      <a:gd name="T79" fmla="*/ 634 h 797"/>
                      <a:gd name="T80" fmla="*/ 120 w 622"/>
                      <a:gd name="T81" fmla="*/ 588 h 797"/>
                      <a:gd name="T82" fmla="*/ 48 w 622"/>
                      <a:gd name="T83" fmla="*/ 543 h 797"/>
                      <a:gd name="T84" fmla="*/ 14 w 622"/>
                      <a:gd name="T85" fmla="*/ 514 h 797"/>
                      <a:gd name="T86" fmla="*/ 0 w 622"/>
                      <a:gd name="T87" fmla="*/ 477 h 797"/>
                      <a:gd name="T88" fmla="*/ 17 w 622"/>
                      <a:gd name="T89" fmla="*/ 445 h 797"/>
                      <a:gd name="T90" fmla="*/ 79 w 622"/>
                      <a:gd name="T91" fmla="*/ 366 h 797"/>
                      <a:gd name="T92" fmla="*/ 123 w 622"/>
                      <a:gd name="T93" fmla="*/ 287 h 797"/>
                      <a:gd name="T94" fmla="*/ 224 w 622"/>
                      <a:gd name="T95" fmla="*/ 0 h 79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</a:cxnLst>
                    <a:rect l="0" t="0" r="r" b="b"/>
                    <a:pathLst>
                      <a:path w="622" h="797">
                        <a:moveTo>
                          <a:pt x="224" y="0"/>
                        </a:moveTo>
                        <a:lnTo>
                          <a:pt x="324" y="21"/>
                        </a:lnTo>
                        <a:lnTo>
                          <a:pt x="319" y="46"/>
                        </a:lnTo>
                        <a:lnTo>
                          <a:pt x="309" y="74"/>
                        </a:lnTo>
                        <a:lnTo>
                          <a:pt x="298" y="99"/>
                        </a:lnTo>
                        <a:lnTo>
                          <a:pt x="282" y="128"/>
                        </a:lnTo>
                        <a:lnTo>
                          <a:pt x="265" y="154"/>
                        </a:lnTo>
                        <a:lnTo>
                          <a:pt x="248" y="177"/>
                        </a:lnTo>
                        <a:lnTo>
                          <a:pt x="237" y="210"/>
                        </a:lnTo>
                        <a:lnTo>
                          <a:pt x="218" y="256"/>
                        </a:lnTo>
                        <a:lnTo>
                          <a:pt x="199" y="297"/>
                        </a:lnTo>
                        <a:lnTo>
                          <a:pt x="192" y="312"/>
                        </a:lnTo>
                        <a:lnTo>
                          <a:pt x="187" y="329"/>
                        </a:lnTo>
                        <a:lnTo>
                          <a:pt x="184" y="350"/>
                        </a:lnTo>
                        <a:lnTo>
                          <a:pt x="180" y="374"/>
                        </a:lnTo>
                        <a:lnTo>
                          <a:pt x="176" y="397"/>
                        </a:lnTo>
                        <a:lnTo>
                          <a:pt x="177" y="417"/>
                        </a:lnTo>
                        <a:lnTo>
                          <a:pt x="184" y="435"/>
                        </a:lnTo>
                        <a:lnTo>
                          <a:pt x="195" y="449"/>
                        </a:lnTo>
                        <a:lnTo>
                          <a:pt x="222" y="456"/>
                        </a:lnTo>
                        <a:lnTo>
                          <a:pt x="248" y="466"/>
                        </a:lnTo>
                        <a:lnTo>
                          <a:pt x="276" y="478"/>
                        </a:lnTo>
                        <a:lnTo>
                          <a:pt x="309" y="493"/>
                        </a:lnTo>
                        <a:lnTo>
                          <a:pt x="328" y="495"/>
                        </a:lnTo>
                        <a:lnTo>
                          <a:pt x="348" y="500"/>
                        </a:lnTo>
                        <a:lnTo>
                          <a:pt x="367" y="508"/>
                        </a:lnTo>
                        <a:lnTo>
                          <a:pt x="386" y="517"/>
                        </a:lnTo>
                        <a:lnTo>
                          <a:pt x="402" y="528"/>
                        </a:lnTo>
                        <a:lnTo>
                          <a:pt x="417" y="543"/>
                        </a:lnTo>
                        <a:lnTo>
                          <a:pt x="428" y="539"/>
                        </a:lnTo>
                        <a:lnTo>
                          <a:pt x="442" y="538"/>
                        </a:lnTo>
                        <a:lnTo>
                          <a:pt x="450" y="542"/>
                        </a:lnTo>
                        <a:lnTo>
                          <a:pt x="455" y="547"/>
                        </a:lnTo>
                        <a:lnTo>
                          <a:pt x="462" y="559"/>
                        </a:lnTo>
                        <a:lnTo>
                          <a:pt x="487" y="560"/>
                        </a:lnTo>
                        <a:lnTo>
                          <a:pt x="520" y="564"/>
                        </a:lnTo>
                        <a:lnTo>
                          <a:pt x="557" y="569"/>
                        </a:lnTo>
                        <a:lnTo>
                          <a:pt x="590" y="572"/>
                        </a:lnTo>
                        <a:lnTo>
                          <a:pt x="610" y="576"/>
                        </a:lnTo>
                        <a:lnTo>
                          <a:pt x="618" y="581"/>
                        </a:lnTo>
                        <a:lnTo>
                          <a:pt x="621" y="589"/>
                        </a:lnTo>
                        <a:lnTo>
                          <a:pt x="618" y="596"/>
                        </a:lnTo>
                        <a:lnTo>
                          <a:pt x="608" y="603"/>
                        </a:lnTo>
                        <a:lnTo>
                          <a:pt x="590" y="611"/>
                        </a:lnTo>
                        <a:lnTo>
                          <a:pt x="565" y="621"/>
                        </a:lnTo>
                        <a:lnTo>
                          <a:pt x="544" y="624"/>
                        </a:lnTo>
                        <a:lnTo>
                          <a:pt x="523" y="625"/>
                        </a:lnTo>
                        <a:lnTo>
                          <a:pt x="507" y="626"/>
                        </a:lnTo>
                        <a:lnTo>
                          <a:pt x="533" y="642"/>
                        </a:lnTo>
                        <a:lnTo>
                          <a:pt x="553" y="654"/>
                        </a:lnTo>
                        <a:lnTo>
                          <a:pt x="565" y="664"/>
                        </a:lnTo>
                        <a:lnTo>
                          <a:pt x="573" y="676"/>
                        </a:lnTo>
                        <a:lnTo>
                          <a:pt x="572" y="689"/>
                        </a:lnTo>
                        <a:lnTo>
                          <a:pt x="565" y="696"/>
                        </a:lnTo>
                        <a:lnTo>
                          <a:pt x="556" y="700"/>
                        </a:lnTo>
                        <a:lnTo>
                          <a:pt x="540" y="701"/>
                        </a:lnTo>
                        <a:lnTo>
                          <a:pt x="516" y="699"/>
                        </a:lnTo>
                        <a:lnTo>
                          <a:pt x="493" y="695"/>
                        </a:lnTo>
                        <a:lnTo>
                          <a:pt x="481" y="693"/>
                        </a:lnTo>
                        <a:lnTo>
                          <a:pt x="473" y="696"/>
                        </a:lnTo>
                        <a:lnTo>
                          <a:pt x="468" y="702"/>
                        </a:lnTo>
                        <a:lnTo>
                          <a:pt x="470" y="710"/>
                        </a:lnTo>
                        <a:lnTo>
                          <a:pt x="478" y="718"/>
                        </a:lnTo>
                        <a:lnTo>
                          <a:pt x="488" y="730"/>
                        </a:lnTo>
                        <a:lnTo>
                          <a:pt x="507" y="752"/>
                        </a:lnTo>
                        <a:lnTo>
                          <a:pt x="518" y="769"/>
                        </a:lnTo>
                        <a:lnTo>
                          <a:pt x="518" y="780"/>
                        </a:lnTo>
                        <a:lnTo>
                          <a:pt x="513" y="791"/>
                        </a:lnTo>
                        <a:lnTo>
                          <a:pt x="504" y="795"/>
                        </a:lnTo>
                        <a:lnTo>
                          <a:pt x="492" y="796"/>
                        </a:lnTo>
                        <a:lnTo>
                          <a:pt x="467" y="790"/>
                        </a:lnTo>
                        <a:lnTo>
                          <a:pt x="442" y="784"/>
                        </a:lnTo>
                        <a:lnTo>
                          <a:pt x="419" y="780"/>
                        </a:lnTo>
                        <a:lnTo>
                          <a:pt x="378" y="766"/>
                        </a:lnTo>
                        <a:lnTo>
                          <a:pt x="345" y="748"/>
                        </a:lnTo>
                        <a:lnTo>
                          <a:pt x="307" y="725"/>
                        </a:lnTo>
                        <a:lnTo>
                          <a:pt x="279" y="705"/>
                        </a:lnTo>
                        <a:lnTo>
                          <a:pt x="249" y="684"/>
                        </a:lnTo>
                        <a:lnTo>
                          <a:pt x="218" y="659"/>
                        </a:lnTo>
                        <a:lnTo>
                          <a:pt x="188" y="634"/>
                        </a:lnTo>
                        <a:lnTo>
                          <a:pt x="151" y="607"/>
                        </a:lnTo>
                        <a:lnTo>
                          <a:pt x="120" y="588"/>
                        </a:lnTo>
                        <a:lnTo>
                          <a:pt x="79" y="564"/>
                        </a:lnTo>
                        <a:lnTo>
                          <a:pt x="48" y="543"/>
                        </a:lnTo>
                        <a:lnTo>
                          <a:pt x="30" y="528"/>
                        </a:lnTo>
                        <a:lnTo>
                          <a:pt x="14" y="514"/>
                        </a:lnTo>
                        <a:lnTo>
                          <a:pt x="2" y="495"/>
                        </a:lnTo>
                        <a:lnTo>
                          <a:pt x="0" y="477"/>
                        </a:lnTo>
                        <a:lnTo>
                          <a:pt x="5" y="460"/>
                        </a:lnTo>
                        <a:lnTo>
                          <a:pt x="17" y="445"/>
                        </a:lnTo>
                        <a:lnTo>
                          <a:pt x="39" y="428"/>
                        </a:lnTo>
                        <a:lnTo>
                          <a:pt x="79" y="366"/>
                        </a:lnTo>
                        <a:lnTo>
                          <a:pt x="109" y="321"/>
                        </a:lnTo>
                        <a:lnTo>
                          <a:pt x="123" y="287"/>
                        </a:lnTo>
                        <a:lnTo>
                          <a:pt x="201" y="64"/>
                        </a:lnTo>
                        <a:lnTo>
                          <a:pt x="224" y="0"/>
                        </a:lnTo>
                      </a:path>
                    </a:pathLst>
                  </a:custGeom>
                  <a:solidFill>
                    <a:srgbClr val="FFBF1F"/>
                  </a:solidFill>
                  <a:ln w="12700" cap="rnd" cmpd="sng">
                    <a:solidFill>
                      <a:srgbClr val="00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grpSp>
                <p:nvGrpSpPr>
                  <p:cNvPr id="92" name="Group 51"/>
                  <p:cNvGrpSpPr>
                    <a:grpSpLocks/>
                  </p:cNvGrpSpPr>
                  <p:nvPr/>
                </p:nvGrpSpPr>
                <p:grpSpPr bwMode="auto">
                  <a:xfrm>
                    <a:off x="879" y="3477"/>
                    <a:ext cx="404" cy="225"/>
                    <a:chOff x="879" y="3477"/>
                    <a:chExt cx="404" cy="225"/>
                  </a:xfrm>
                </p:grpSpPr>
                <p:sp>
                  <p:nvSpPr>
                    <p:cNvPr id="93" name="Freeform 48"/>
                    <p:cNvSpPr>
                      <a:spLocks/>
                    </p:cNvSpPr>
                    <p:nvPr/>
                  </p:nvSpPr>
                  <p:spPr bwMode="auto">
                    <a:xfrm>
                      <a:off x="1202" y="3630"/>
                      <a:ext cx="34" cy="72"/>
                    </a:xfrm>
                    <a:custGeom>
                      <a:avLst/>
                      <a:gdLst>
                        <a:gd name="T0" fmla="*/ 26 w 34"/>
                        <a:gd name="T1" fmla="*/ 0 h 72"/>
                        <a:gd name="T2" fmla="*/ 30 w 34"/>
                        <a:gd name="T3" fmla="*/ 9 h 72"/>
                        <a:gd name="T4" fmla="*/ 33 w 34"/>
                        <a:gd name="T5" fmla="*/ 20 h 72"/>
                        <a:gd name="T6" fmla="*/ 32 w 34"/>
                        <a:gd name="T7" fmla="*/ 32 h 72"/>
                        <a:gd name="T8" fmla="*/ 26 w 34"/>
                        <a:gd name="T9" fmla="*/ 49 h 72"/>
                        <a:gd name="T10" fmla="*/ 22 w 34"/>
                        <a:gd name="T11" fmla="*/ 56 h 72"/>
                        <a:gd name="T12" fmla="*/ 12 w 34"/>
                        <a:gd name="T13" fmla="*/ 64 h 72"/>
                        <a:gd name="T14" fmla="*/ 0 w 34"/>
                        <a:gd name="T15" fmla="*/ 71 h 7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34" h="72">
                          <a:moveTo>
                            <a:pt x="26" y="0"/>
                          </a:moveTo>
                          <a:lnTo>
                            <a:pt x="30" y="9"/>
                          </a:lnTo>
                          <a:lnTo>
                            <a:pt x="33" y="20"/>
                          </a:lnTo>
                          <a:lnTo>
                            <a:pt x="32" y="32"/>
                          </a:lnTo>
                          <a:lnTo>
                            <a:pt x="26" y="49"/>
                          </a:lnTo>
                          <a:lnTo>
                            <a:pt x="22" y="56"/>
                          </a:lnTo>
                          <a:lnTo>
                            <a:pt x="12" y="64"/>
                          </a:lnTo>
                          <a:lnTo>
                            <a:pt x="0" y="71"/>
                          </a:lnTo>
                        </a:path>
                      </a:pathLst>
                    </a:custGeom>
                    <a:noFill/>
                    <a:ln w="12700" cap="rnd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94" name="Freeform 49"/>
                    <p:cNvSpPr>
                      <a:spLocks/>
                    </p:cNvSpPr>
                    <p:nvPr/>
                  </p:nvSpPr>
                  <p:spPr bwMode="auto">
                    <a:xfrm>
                      <a:off x="1255" y="3646"/>
                      <a:ext cx="28" cy="55"/>
                    </a:xfrm>
                    <a:custGeom>
                      <a:avLst/>
                      <a:gdLst>
                        <a:gd name="T0" fmla="*/ 19 w 28"/>
                        <a:gd name="T1" fmla="*/ 0 h 55"/>
                        <a:gd name="T2" fmla="*/ 25 w 28"/>
                        <a:gd name="T3" fmla="*/ 13 h 55"/>
                        <a:gd name="T4" fmla="*/ 27 w 28"/>
                        <a:gd name="T5" fmla="*/ 21 h 55"/>
                        <a:gd name="T6" fmla="*/ 25 w 28"/>
                        <a:gd name="T7" fmla="*/ 30 h 55"/>
                        <a:gd name="T8" fmla="*/ 20 w 28"/>
                        <a:gd name="T9" fmla="*/ 38 h 55"/>
                        <a:gd name="T10" fmla="*/ 13 w 28"/>
                        <a:gd name="T11" fmla="*/ 44 h 55"/>
                        <a:gd name="T12" fmla="*/ 0 w 28"/>
                        <a:gd name="T13" fmla="*/ 54 h 5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28" h="55">
                          <a:moveTo>
                            <a:pt x="19" y="0"/>
                          </a:moveTo>
                          <a:lnTo>
                            <a:pt x="25" y="13"/>
                          </a:lnTo>
                          <a:lnTo>
                            <a:pt x="27" y="21"/>
                          </a:lnTo>
                          <a:lnTo>
                            <a:pt x="25" y="30"/>
                          </a:lnTo>
                          <a:lnTo>
                            <a:pt x="20" y="38"/>
                          </a:lnTo>
                          <a:lnTo>
                            <a:pt x="13" y="44"/>
                          </a:lnTo>
                          <a:lnTo>
                            <a:pt x="0" y="54"/>
                          </a:lnTo>
                        </a:path>
                      </a:pathLst>
                    </a:custGeom>
                    <a:noFill/>
                    <a:ln w="12700" cap="rnd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95" name="Freeform 50"/>
                    <p:cNvSpPr>
                      <a:spLocks/>
                    </p:cNvSpPr>
                    <p:nvPr/>
                  </p:nvSpPr>
                  <p:spPr bwMode="auto">
                    <a:xfrm>
                      <a:off x="879" y="3477"/>
                      <a:ext cx="47" cy="135"/>
                    </a:xfrm>
                    <a:custGeom>
                      <a:avLst/>
                      <a:gdLst>
                        <a:gd name="T0" fmla="*/ 46 w 47"/>
                        <a:gd name="T1" fmla="*/ 0 h 135"/>
                        <a:gd name="T2" fmla="*/ 32 w 47"/>
                        <a:gd name="T3" fmla="*/ 15 h 135"/>
                        <a:gd name="T4" fmla="*/ 18 w 47"/>
                        <a:gd name="T5" fmla="*/ 34 h 135"/>
                        <a:gd name="T6" fmla="*/ 10 w 47"/>
                        <a:gd name="T7" fmla="*/ 53 h 135"/>
                        <a:gd name="T8" fmla="*/ 4 w 47"/>
                        <a:gd name="T9" fmla="*/ 66 h 135"/>
                        <a:gd name="T10" fmla="*/ 0 w 47"/>
                        <a:gd name="T11" fmla="*/ 83 h 135"/>
                        <a:gd name="T12" fmla="*/ 0 w 47"/>
                        <a:gd name="T13" fmla="*/ 97 h 135"/>
                        <a:gd name="T14" fmla="*/ 4 w 47"/>
                        <a:gd name="T15" fmla="*/ 113 h 135"/>
                        <a:gd name="T16" fmla="*/ 13 w 47"/>
                        <a:gd name="T17" fmla="*/ 134 h 13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47" h="135">
                          <a:moveTo>
                            <a:pt x="46" y="0"/>
                          </a:moveTo>
                          <a:lnTo>
                            <a:pt x="32" y="15"/>
                          </a:lnTo>
                          <a:lnTo>
                            <a:pt x="18" y="34"/>
                          </a:lnTo>
                          <a:lnTo>
                            <a:pt x="10" y="53"/>
                          </a:lnTo>
                          <a:lnTo>
                            <a:pt x="4" y="66"/>
                          </a:lnTo>
                          <a:lnTo>
                            <a:pt x="0" y="83"/>
                          </a:lnTo>
                          <a:lnTo>
                            <a:pt x="0" y="97"/>
                          </a:lnTo>
                          <a:lnTo>
                            <a:pt x="4" y="113"/>
                          </a:lnTo>
                          <a:lnTo>
                            <a:pt x="13" y="134"/>
                          </a:lnTo>
                        </a:path>
                      </a:pathLst>
                    </a:custGeom>
                    <a:noFill/>
                    <a:ln w="12700" cap="rnd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</p:grpSp>
            </p:grpSp>
          </p:grpSp>
          <p:grpSp>
            <p:nvGrpSpPr>
              <p:cNvPr id="59" name="Group 83"/>
              <p:cNvGrpSpPr>
                <a:grpSpLocks/>
              </p:cNvGrpSpPr>
              <p:nvPr/>
            </p:nvGrpSpPr>
            <p:grpSpPr bwMode="auto">
              <a:xfrm>
                <a:off x="543" y="1332"/>
                <a:ext cx="1282" cy="1841"/>
                <a:chOff x="543" y="1332"/>
                <a:chExt cx="1282" cy="1841"/>
              </a:xfrm>
            </p:grpSpPr>
            <p:grpSp>
              <p:nvGrpSpPr>
                <p:cNvPr id="60" name="Group 76"/>
                <p:cNvGrpSpPr>
                  <a:grpSpLocks/>
                </p:cNvGrpSpPr>
                <p:nvPr/>
              </p:nvGrpSpPr>
              <p:grpSpPr bwMode="auto">
                <a:xfrm>
                  <a:off x="543" y="1332"/>
                  <a:ext cx="1282" cy="1841"/>
                  <a:chOff x="543" y="1332"/>
                  <a:chExt cx="1282" cy="1841"/>
                </a:xfrm>
              </p:grpSpPr>
              <p:grpSp>
                <p:nvGrpSpPr>
                  <p:cNvPr id="67" name="Group 61"/>
                  <p:cNvGrpSpPr>
                    <a:grpSpLocks/>
                  </p:cNvGrpSpPr>
                  <p:nvPr/>
                </p:nvGrpSpPr>
                <p:grpSpPr bwMode="auto">
                  <a:xfrm>
                    <a:off x="543" y="1497"/>
                    <a:ext cx="396" cy="482"/>
                    <a:chOff x="543" y="1497"/>
                    <a:chExt cx="396" cy="482"/>
                  </a:xfrm>
                </p:grpSpPr>
                <p:grpSp>
                  <p:nvGrpSpPr>
                    <p:cNvPr id="82" name="Group 57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543" y="1672"/>
                      <a:ext cx="293" cy="273"/>
                      <a:chOff x="543" y="1672"/>
                      <a:chExt cx="293" cy="273"/>
                    </a:xfrm>
                  </p:grpSpPr>
                  <p:sp>
                    <p:nvSpPr>
                      <p:cNvPr id="86" name="Freeform 54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543" y="1672"/>
                        <a:ext cx="293" cy="273"/>
                      </a:xfrm>
                      <a:custGeom>
                        <a:avLst/>
                        <a:gdLst>
                          <a:gd name="T0" fmla="*/ 168 w 293"/>
                          <a:gd name="T1" fmla="*/ 0 h 273"/>
                          <a:gd name="T2" fmla="*/ 110 w 293"/>
                          <a:gd name="T3" fmla="*/ 10 h 273"/>
                          <a:gd name="T4" fmla="*/ 99 w 293"/>
                          <a:gd name="T5" fmla="*/ 15 h 273"/>
                          <a:gd name="T6" fmla="*/ 111 w 293"/>
                          <a:gd name="T7" fmla="*/ 54 h 273"/>
                          <a:gd name="T8" fmla="*/ 93 w 293"/>
                          <a:gd name="T9" fmla="*/ 54 h 273"/>
                          <a:gd name="T10" fmla="*/ 87 w 293"/>
                          <a:gd name="T11" fmla="*/ 58 h 273"/>
                          <a:gd name="T12" fmla="*/ 79 w 293"/>
                          <a:gd name="T13" fmla="*/ 113 h 273"/>
                          <a:gd name="T14" fmla="*/ 68 w 293"/>
                          <a:gd name="T15" fmla="*/ 109 h 273"/>
                          <a:gd name="T16" fmla="*/ 37 w 293"/>
                          <a:gd name="T17" fmla="*/ 125 h 273"/>
                          <a:gd name="T18" fmla="*/ 5 w 293"/>
                          <a:gd name="T19" fmla="*/ 152 h 273"/>
                          <a:gd name="T20" fmla="*/ 0 w 293"/>
                          <a:gd name="T21" fmla="*/ 179 h 273"/>
                          <a:gd name="T22" fmla="*/ 7 w 293"/>
                          <a:gd name="T23" fmla="*/ 206 h 273"/>
                          <a:gd name="T24" fmla="*/ 20 w 293"/>
                          <a:gd name="T25" fmla="*/ 221 h 273"/>
                          <a:gd name="T26" fmla="*/ 31 w 293"/>
                          <a:gd name="T27" fmla="*/ 230 h 273"/>
                          <a:gd name="T28" fmla="*/ 49 w 293"/>
                          <a:gd name="T29" fmla="*/ 225 h 273"/>
                          <a:gd name="T30" fmla="*/ 70 w 293"/>
                          <a:gd name="T31" fmla="*/ 223 h 273"/>
                          <a:gd name="T32" fmla="*/ 90 w 293"/>
                          <a:gd name="T33" fmla="*/ 227 h 273"/>
                          <a:gd name="T34" fmla="*/ 110 w 293"/>
                          <a:gd name="T35" fmla="*/ 232 h 273"/>
                          <a:gd name="T36" fmla="*/ 132 w 293"/>
                          <a:gd name="T37" fmla="*/ 245 h 273"/>
                          <a:gd name="T38" fmla="*/ 157 w 293"/>
                          <a:gd name="T39" fmla="*/ 272 h 273"/>
                          <a:gd name="T40" fmla="*/ 225 w 293"/>
                          <a:gd name="T41" fmla="*/ 269 h 273"/>
                          <a:gd name="T42" fmla="*/ 292 w 293"/>
                          <a:gd name="T43" fmla="*/ 245 h 273"/>
                          <a:gd name="T44" fmla="*/ 190 w 293"/>
                          <a:gd name="T45" fmla="*/ 0 h 273"/>
                          <a:gd name="T46" fmla="*/ 168 w 293"/>
                          <a:gd name="T47" fmla="*/ 0 h 273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</a:cxnLst>
                        <a:rect l="0" t="0" r="r" b="b"/>
                        <a:pathLst>
                          <a:path w="293" h="273">
                            <a:moveTo>
                              <a:pt x="168" y="0"/>
                            </a:moveTo>
                            <a:lnTo>
                              <a:pt x="110" y="10"/>
                            </a:lnTo>
                            <a:lnTo>
                              <a:pt x="99" y="15"/>
                            </a:lnTo>
                            <a:lnTo>
                              <a:pt x="111" y="54"/>
                            </a:lnTo>
                            <a:lnTo>
                              <a:pt x="93" y="54"/>
                            </a:lnTo>
                            <a:lnTo>
                              <a:pt x="87" y="58"/>
                            </a:lnTo>
                            <a:lnTo>
                              <a:pt x="79" y="113"/>
                            </a:lnTo>
                            <a:lnTo>
                              <a:pt x="68" y="109"/>
                            </a:lnTo>
                            <a:lnTo>
                              <a:pt x="37" y="125"/>
                            </a:lnTo>
                            <a:lnTo>
                              <a:pt x="5" y="152"/>
                            </a:lnTo>
                            <a:lnTo>
                              <a:pt x="0" y="179"/>
                            </a:lnTo>
                            <a:lnTo>
                              <a:pt x="7" y="206"/>
                            </a:lnTo>
                            <a:lnTo>
                              <a:pt x="20" y="221"/>
                            </a:lnTo>
                            <a:lnTo>
                              <a:pt x="31" y="230"/>
                            </a:lnTo>
                            <a:lnTo>
                              <a:pt x="49" y="225"/>
                            </a:lnTo>
                            <a:lnTo>
                              <a:pt x="70" y="223"/>
                            </a:lnTo>
                            <a:lnTo>
                              <a:pt x="90" y="227"/>
                            </a:lnTo>
                            <a:lnTo>
                              <a:pt x="110" y="232"/>
                            </a:lnTo>
                            <a:lnTo>
                              <a:pt x="132" y="245"/>
                            </a:lnTo>
                            <a:lnTo>
                              <a:pt x="157" y="272"/>
                            </a:lnTo>
                            <a:lnTo>
                              <a:pt x="225" y="269"/>
                            </a:lnTo>
                            <a:lnTo>
                              <a:pt x="292" y="245"/>
                            </a:lnTo>
                            <a:lnTo>
                              <a:pt x="190" y="0"/>
                            </a:lnTo>
                            <a:lnTo>
                              <a:pt x="168" y="0"/>
                            </a:lnTo>
                          </a:path>
                        </a:pathLst>
                      </a:custGeom>
                      <a:solidFill>
                        <a:srgbClr val="FFFFFF"/>
                      </a:solidFill>
                      <a:ln w="12700" cap="rnd" cmpd="sng">
                        <a:solidFill>
                          <a:srgbClr val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87" name="Line 55"/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624" y="1786"/>
                        <a:ext cx="111" cy="37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88" name="Line 56"/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653" y="1725"/>
                        <a:ext cx="83" cy="15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/>
                      <a:lstStyle/>
                      <a:p>
                        <a:endParaRPr lang="zh-CN" altLang="en-US"/>
                      </a:p>
                    </p:txBody>
                  </p:sp>
                </p:grpSp>
                <p:sp>
                  <p:nvSpPr>
                    <p:cNvPr id="83" name="Freeform 58"/>
                    <p:cNvSpPr>
                      <a:spLocks/>
                    </p:cNvSpPr>
                    <p:nvPr/>
                  </p:nvSpPr>
                  <p:spPr bwMode="auto">
                    <a:xfrm>
                      <a:off x="708" y="1765"/>
                      <a:ext cx="114" cy="186"/>
                    </a:xfrm>
                    <a:custGeom>
                      <a:avLst/>
                      <a:gdLst>
                        <a:gd name="T0" fmla="*/ 0 w 114"/>
                        <a:gd name="T1" fmla="*/ 16 h 186"/>
                        <a:gd name="T2" fmla="*/ 59 w 114"/>
                        <a:gd name="T3" fmla="*/ 0 h 186"/>
                        <a:gd name="T4" fmla="*/ 113 w 114"/>
                        <a:gd name="T5" fmla="*/ 165 h 186"/>
                        <a:gd name="T6" fmla="*/ 47 w 114"/>
                        <a:gd name="T7" fmla="*/ 185 h 186"/>
                        <a:gd name="T8" fmla="*/ 0 w 114"/>
                        <a:gd name="T9" fmla="*/ 16 h 18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114" h="186">
                          <a:moveTo>
                            <a:pt x="0" y="16"/>
                          </a:moveTo>
                          <a:lnTo>
                            <a:pt x="59" y="0"/>
                          </a:lnTo>
                          <a:lnTo>
                            <a:pt x="113" y="165"/>
                          </a:lnTo>
                          <a:lnTo>
                            <a:pt x="47" y="185"/>
                          </a:lnTo>
                          <a:lnTo>
                            <a:pt x="0" y="16"/>
                          </a:lnTo>
                        </a:path>
                      </a:pathLst>
                    </a:custGeom>
                    <a:solidFill>
                      <a:srgbClr val="DFDFFF"/>
                    </a:solidFill>
                    <a:ln w="12700" cap="rnd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84" name="Freeform 59"/>
                    <p:cNvSpPr>
                      <a:spLocks/>
                    </p:cNvSpPr>
                    <p:nvPr/>
                  </p:nvSpPr>
                  <p:spPr bwMode="auto">
                    <a:xfrm>
                      <a:off x="670" y="1814"/>
                      <a:ext cx="113" cy="165"/>
                    </a:xfrm>
                    <a:custGeom>
                      <a:avLst/>
                      <a:gdLst>
                        <a:gd name="T0" fmla="*/ 71 w 113"/>
                        <a:gd name="T1" fmla="*/ 0 h 165"/>
                        <a:gd name="T2" fmla="*/ 36 w 113"/>
                        <a:gd name="T3" fmla="*/ 2 h 165"/>
                        <a:gd name="T4" fmla="*/ 15 w 113"/>
                        <a:gd name="T5" fmla="*/ 33 h 165"/>
                        <a:gd name="T6" fmla="*/ 11 w 113"/>
                        <a:gd name="T7" fmla="*/ 49 h 165"/>
                        <a:gd name="T8" fmla="*/ 15 w 113"/>
                        <a:gd name="T9" fmla="*/ 65 h 165"/>
                        <a:gd name="T10" fmla="*/ 33 w 113"/>
                        <a:gd name="T11" fmla="*/ 88 h 165"/>
                        <a:gd name="T12" fmla="*/ 11 w 113"/>
                        <a:gd name="T13" fmla="*/ 111 h 165"/>
                        <a:gd name="T14" fmla="*/ 0 w 113"/>
                        <a:gd name="T15" fmla="*/ 130 h 165"/>
                        <a:gd name="T16" fmla="*/ 6 w 113"/>
                        <a:gd name="T17" fmla="*/ 148 h 165"/>
                        <a:gd name="T18" fmla="*/ 16 w 113"/>
                        <a:gd name="T19" fmla="*/ 164 h 165"/>
                        <a:gd name="T20" fmla="*/ 49 w 113"/>
                        <a:gd name="T21" fmla="*/ 161 h 165"/>
                        <a:gd name="T22" fmla="*/ 86 w 113"/>
                        <a:gd name="T23" fmla="*/ 149 h 165"/>
                        <a:gd name="T24" fmla="*/ 99 w 113"/>
                        <a:gd name="T25" fmla="*/ 130 h 165"/>
                        <a:gd name="T26" fmla="*/ 112 w 113"/>
                        <a:gd name="T27" fmla="*/ 33 h 165"/>
                        <a:gd name="T28" fmla="*/ 86 w 113"/>
                        <a:gd name="T29" fmla="*/ 21 h 165"/>
                        <a:gd name="T30" fmla="*/ 71 w 113"/>
                        <a:gd name="T31" fmla="*/ 0 h 16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</a:cxnLst>
                      <a:rect l="0" t="0" r="r" b="b"/>
                      <a:pathLst>
                        <a:path w="113" h="165">
                          <a:moveTo>
                            <a:pt x="71" y="0"/>
                          </a:moveTo>
                          <a:lnTo>
                            <a:pt x="36" y="2"/>
                          </a:lnTo>
                          <a:lnTo>
                            <a:pt x="15" y="33"/>
                          </a:lnTo>
                          <a:lnTo>
                            <a:pt x="11" y="49"/>
                          </a:lnTo>
                          <a:lnTo>
                            <a:pt x="15" y="65"/>
                          </a:lnTo>
                          <a:lnTo>
                            <a:pt x="33" y="88"/>
                          </a:lnTo>
                          <a:lnTo>
                            <a:pt x="11" y="111"/>
                          </a:lnTo>
                          <a:lnTo>
                            <a:pt x="0" y="130"/>
                          </a:lnTo>
                          <a:lnTo>
                            <a:pt x="6" y="148"/>
                          </a:lnTo>
                          <a:lnTo>
                            <a:pt x="16" y="164"/>
                          </a:lnTo>
                          <a:lnTo>
                            <a:pt x="49" y="161"/>
                          </a:lnTo>
                          <a:lnTo>
                            <a:pt x="86" y="149"/>
                          </a:lnTo>
                          <a:lnTo>
                            <a:pt x="99" y="130"/>
                          </a:lnTo>
                          <a:lnTo>
                            <a:pt x="112" y="33"/>
                          </a:lnTo>
                          <a:lnTo>
                            <a:pt x="86" y="21"/>
                          </a:lnTo>
                          <a:lnTo>
                            <a:pt x="71" y="0"/>
                          </a:lnTo>
                        </a:path>
                      </a:pathLst>
                    </a:custGeom>
                    <a:solidFill>
                      <a:srgbClr val="FFFFFF"/>
                    </a:solidFill>
                    <a:ln w="12700" cap="rnd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85" name="Freeform 60"/>
                    <p:cNvSpPr>
                      <a:spLocks/>
                    </p:cNvSpPr>
                    <p:nvPr/>
                  </p:nvSpPr>
                  <p:spPr bwMode="auto">
                    <a:xfrm>
                      <a:off x="682" y="1497"/>
                      <a:ext cx="257" cy="306"/>
                    </a:xfrm>
                    <a:custGeom>
                      <a:avLst/>
                      <a:gdLst>
                        <a:gd name="T0" fmla="*/ 106 w 257"/>
                        <a:gd name="T1" fmla="*/ 292 h 306"/>
                        <a:gd name="T2" fmla="*/ 74 w 257"/>
                        <a:gd name="T3" fmla="*/ 304 h 306"/>
                        <a:gd name="T4" fmla="*/ 63 w 257"/>
                        <a:gd name="T5" fmla="*/ 305 h 306"/>
                        <a:gd name="T6" fmla="*/ 53 w 257"/>
                        <a:gd name="T7" fmla="*/ 301 h 306"/>
                        <a:gd name="T8" fmla="*/ 46 w 257"/>
                        <a:gd name="T9" fmla="*/ 289 h 306"/>
                        <a:gd name="T10" fmla="*/ 14 w 257"/>
                        <a:gd name="T11" fmla="*/ 234 h 306"/>
                        <a:gd name="T12" fmla="*/ 0 w 257"/>
                        <a:gd name="T13" fmla="*/ 186 h 306"/>
                        <a:gd name="T14" fmla="*/ 5 w 257"/>
                        <a:gd name="T15" fmla="*/ 132 h 306"/>
                        <a:gd name="T16" fmla="*/ 16 w 257"/>
                        <a:gd name="T17" fmla="*/ 81 h 306"/>
                        <a:gd name="T18" fmla="*/ 25 w 257"/>
                        <a:gd name="T19" fmla="*/ 81 h 306"/>
                        <a:gd name="T20" fmla="*/ 46 w 257"/>
                        <a:gd name="T21" fmla="*/ 89 h 306"/>
                        <a:gd name="T22" fmla="*/ 81 w 257"/>
                        <a:gd name="T23" fmla="*/ 108 h 306"/>
                        <a:gd name="T24" fmla="*/ 84 w 257"/>
                        <a:gd name="T25" fmla="*/ 70 h 306"/>
                        <a:gd name="T26" fmla="*/ 91 w 257"/>
                        <a:gd name="T27" fmla="*/ 51 h 306"/>
                        <a:gd name="T28" fmla="*/ 110 w 257"/>
                        <a:gd name="T29" fmla="*/ 42 h 306"/>
                        <a:gd name="T30" fmla="*/ 136 w 257"/>
                        <a:gd name="T31" fmla="*/ 38 h 306"/>
                        <a:gd name="T32" fmla="*/ 166 w 257"/>
                        <a:gd name="T33" fmla="*/ 38 h 306"/>
                        <a:gd name="T34" fmla="*/ 170 w 257"/>
                        <a:gd name="T35" fmla="*/ 24 h 306"/>
                        <a:gd name="T36" fmla="*/ 174 w 257"/>
                        <a:gd name="T37" fmla="*/ 12 h 306"/>
                        <a:gd name="T38" fmla="*/ 185 w 257"/>
                        <a:gd name="T39" fmla="*/ 1 h 306"/>
                        <a:gd name="T40" fmla="*/ 200 w 257"/>
                        <a:gd name="T41" fmla="*/ 0 h 306"/>
                        <a:gd name="T42" fmla="*/ 227 w 257"/>
                        <a:gd name="T43" fmla="*/ 4 h 306"/>
                        <a:gd name="T44" fmla="*/ 210 w 257"/>
                        <a:gd name="T45" fmla="*/ 25 h 306"/>
                        <a:gd name="T46" fmla="*/ 227 w 257"/>
                        <a:gd name="T47" fmla="*/ 58 h 306"/>
                        <a:gd name="T48" fmla="*/ 256 w 257"/>
                        <a:gd name="T49" fmla="*/ 97 h 306"/>
                        <a:gd name="T50" fmla="*/ 106 w 257"/>
                        <a:gd name="T51" fmla="*/ 292 h 30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</a:cxnLst>
                      <a:rect l="0" t="0" r="r" b="b"/>
                      <a:pathLst>
                        <a:path w="257" h="306">
                          <a:moveTo>
                            <a:pt x="106" y="292"/>
                          </a:moveTo>
                          <a:lnTo>
                            <a:pt x="74" y="304"/>
                          </a:lnTo>
                          <a:lnTo>
                            <a:pt x="63" y="305"/>
                          </a:lnTo>
                          <a:lnTo>
                            <a:pt x="53" y="301"/>
                          </a:lnTo>
                          <a:lnTo>
                            <a:pt x="46" y="289"/>
                          </a:lnTo>
                          <a:lnTo>
                            <a:pt x="14" y="234"/>
                          </a:lnTo>
                          <a:lnTo>
                            <a:pt x="0" y="186"/>
                          </a:lnTo>
                          <a:lnTo>
                            <a:pt x="5" y="132"/>
                          </a:lnTo>
                          <a:lnTo>
                            <a:pt x="16" y="81"/>
                          </a:lnTo>
                          <a:lnTo>
                            <a:pt x="25" y="81"/>
                          </a:lnTo>
                          <a:lnTo>
                            <a:pt x="46" y="89"/>
                          </a:lnTo>
                          <a:lnTo>
                            <a:pt x="81" y="108"/>
                          </a:lnTo>
                          <a:lnTo>
                            <a:pt x="84" y="70"/>
                          </a:lnTo>
                          <a:lnTo>
                            <a:pt x="91" y="51"/>
                          </a:lnTo>
                          <a:lnTo>
                            <a:pt x="110" y="42"/>
                          </a:lnTo>
                          <a:lnTo>
                            <a:pt x="136" y="38"/>
                          </a:lnTo>
                          <a:lnTo>
                            <a:pt x="166" y="38"/>
                          </a:lnTo>
                          <a:lnTo>
                            <a:pt x="170" y="24"/>
                          </a:lnTo>
                          <a:lnTo>
                            <a:pt x="174" y="12"/>
                          </a:lnTo>
                          <a:lnTo>
                            <a:pt x="185" y="1"/>
                          </a:lnTo>
                          <a:lnTo>
                            <a:pt x="200" y="0"/>
                          </a:lnTo>
                          <a:lnTo>
                            <a:pt x="227" y="4"/>
                          </a:lnTo>
                          <a:lnTo>
                            <a:pt x="210" y="25"/>
                          </a:lnTo>
                          <a:lnTo>
                            <a:pt x="227" y="58"/>
                          </a:lnTo>
                          <a:lnTo>
                            <a:pt x="256" y="97"/>
                          </a:lnTo>
                          <a:lnTo>
                            <a:pt x="106" y="292"/>
                          </a:lnTo>
                        </a:path>
                      </a:pathLst>
                    </a:custGeom>
                    <a:solidFill>
                      <a:srgbClr val="FFFFFF"/>
                    </a:solidFill>
                    <a:ln w="12700" cap="rnd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</p:grpSp>
              <p:grpSp>
                <p:nvGrpSpPr>
                  <p:cNvPr id="68" name="Group 72"/>
                  <p:cNvGrpSpPr>
                    <a:grpSpLocks/>
                  </p:cNvGrpSpPr>
                  <p:nvPr/>
                </p:nvGrpSpPr>
                <p:grpSpPr bwMode="auto">
                  <a:xfrm>
                    <a:off x="1000" y="1332"/>
                    <a:ext cx="825" cy="752"/>
                    <a:chOff x="1000" y="1332"/>
                    <a:chExt cx="825" cy="752"/>
                  </a:xfrm>
                </p:grpSpPr>
                <p:grpSp>
                  <p:nvGrpSpPr>
                    <p:cNvPr id="72" name="Group 64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000" y="1332"/>
                      <a:ext cx="506" cy="752"/>
                      <a:chOff x="1000" y="1332"/>
                      <a:chExt cx="506" cy="752"/>
                    </a:xfrm>
                  </p:grpSpPr>
                  <p:sp>
                    <p:nvSpPr>
                      <p:cNvPr id="80" name="Freeform 62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1000" y="1332"/>
                        <a:ext cx="506" cy="752"/>
                      </a:xfrm>
                      <a:custGeom>
                        <a:avLst/>
                        <a:gdLst>
                          <a:gd name="T0" fmla="*/ 21 w 506"/>
                          <a:gd name="T1" fmla="*/ 251 h 752"/>
                          <a:gd name="T2" fmla="*/ 49 w 506"/>
                          <a:gd name="T3" fmla="*/ 193 h 752"/>
                          <a:gd name="T4" fmla="*/ 86 w 506"/>
                          <a:gd name="T5" fmla="*/ 135 h 752"/>
                          <a:gd name="T6" fmla="*/ 122 w 506"/>
                          <a:gd name="T7" fmla="*/ 78 h 752"/>
                          <a:gd name="T8" fmla="*/ 202 w 506"/>
                          <a:gd name="T9" fmla="*/ 32 h 752"/>
                          <a:gd name="T10" fmla="*/ 192 w 506"/>
                          <a:gd name="T11" fmla="*/ 83 h 752"/>
                          <a:gd name="T12" fmla="*/ 272 w 506"/>
                          <a:gd name="T13" fmla="*/ 0 h 752"/>
                          <a:gd name="T14" fmla="*/ 261 w 506"/>
                          <a:gd name="T15" fmla="*/ 28 h 752"/>
                          <a:gd name="T16" fmla="*/ 254 w 506"/>
                          <a:gd name="T17" fmla="*/ 63 h 752"/>
                          <a:gd name="T18" fmla="*/ 318 w 506"/>
                          <a:gd name="T19" fmla="*/ 0 h 752"/>
                          <a:gd name="T20" fmla="*/ 263 w 506"/>
                          <a:gd name="T21" fmla="*/ 86 h 752"/>
                          <a:gd name="T22" fmla="*/ 256 w 506"/>
                          <a:gd name="T23" fmla="*/ 119 h 752"/>
                          <a:gd name="T24" fmla="*/ 286 w 506"/>
                          <a:gd name="T25" fmla="*/ 78 h 752"/>
                          <a:gd name="T26" fmla="*/ 345 w 506"/>
                          <a:gd name="T27" fmla="*/ 52 h 752"/>
                          <a:gd name="T28" fmla="*/ 401 w 506"/>
                          <a:gd name="T29" fmla="*/ 49 h 752"/>
                          <a:gd name="T30" fmla="*/ 343 w 506"/>
                          <a:gd name="T31" fmla="*/ 86 h 752"/>
                          <a:gd name="T32" fmla="*/ 322 w 506"/>
                          <a:gd name="T33" fmla="*/ 133 h 752"/>
                          <a:gd name="T34" fmla="*/ 325 w 506"/>
                          <a:gd name="T35" fmla="*/ 160 h 752"/>
                          <a:gd name="T36" fmla="*/ 343 w 506"/>
                          <a:gd name="T37" fmla="*/ 161 h 752"/>
                          <a:gd name="T38" fmla="*/ 372 w 506"/>
                          <a:gd name="T39" fmla="*/ 177 h 752"/>
                          <a:gd name="T40" fmla="*/ 413 w 506"/>
                          <a:gd name="T41" fmla="*/ 210 h 752"/>
                          <a:gd name="T42" fmla="*/ 404 w 506"/>
                          <a:gd name="T43" fmla="*/ 226 h 752"/>
                          <a:gd name="T44" fmla="*/ 402 w 506"/>
                          <a:gd name="T45" fmla="*/ 239 h 752"/>
                          <a:gd name="T46" fmla="*/ 408 w 506"/>
                          <a:gd name="T47" fmla="*/ 259 h 752"/>
                          <a:gd name="T48" fmla="*/ 419 w 506"/>
                          <a:gd name="T49" fmla="*/ 275 h 752"/>
                          <a:gd name="T50" fmla="*/ 437 w 506"/>
                          <a:gd name="T51" fmla="*/ 290 h 752"/>
                          <a:gd name="T52" fmla="*/ 461 w 506"/>
                          <a:gd name="T53" fmla="*/ 302 h 752"/>
                          <a:gd name="T54" fmla="*/ 484 w 506"/>
                          <a:gd name="T55" fmla="*/ 310 h 752"/>
                          <a:gd name="T56" fmla="*/ 505 w 506"/>
                          <a:gd name="T57" fmla="*/ 313 h 752"/>
                          <a:gd name="T58" fmla="*/ 477 w 506"/>
                          <a:gd name="T59" fmla="*/ 349 h 752"/>
                          <a:gd name="T60" fmla="*/ 457 w 506"/>
                          <a:gd name="T61" fmla="*/ 384 h 752"/>
                          <a:gd name="T62" fmla="*/ 437 w 506"/>
                          <a:gd name="T63" fmla="*/ 424 h 752"/>
                          <a:gd name="T64" fmla="*/ 419 w 506"/>
                          <a:gd name="T65" fmla="*/ 464 h 752"/>
                          <a:gd name="T66" fmla="*/ 402 w 506"/>
                          <a:gd name="T67" fmla="*/ 507 h 752"/>
                          <a:gd name="T68" fmla="*/ 369 w 506"/>
                          <a:gd name="T69" fmla="*/ 528 h 752"/>
                          <a:gd name="T70" fmla="*/ 320 w 506"/>
                          <a:gd name="T71" fmla="*/ 532 h 752"/>
                          <a:gd name="T72" fmla="*/ 286 w 506"/>
                          <a:gd name="T73" fmla="*/ 520 h 752"/>
                          <a:gd name="T74" fmla="*/ 265 w 506"/>
                          <a:gd name="T75" fmla="*/ 512 h 752"/>
                          <a:gd name="T76" fmla="*/ 244 w 506"/>
                          <a:gd name="T77" fmla="*/ 525 h 752"/>
                          <a:gd name="T78" fmla="*/ 250 w 506"/>
                          <a:gd name="T79" fmla="*/ 569 h 752"/>
                          <a:gd name="T80" fmla="*/ 270 w 506"/>
                          <a:gd name="T81" fmla="*/ 619 h 752"/>
                          <a:gd name="T82" fmla="*/ 282 w 506"/>
                          <a:gd name="T83" fmla="*/ 652 h 752"/>
                          <a:gd name="T84" fmla="*/ 282 w 506"/>
                          <a:gd name="T85" fmla="*/ 680 h 752"/>
                          <a:gd name="T86" fmla="*/ 261 w 506"/>
                          <a:gd name="T87" fmla="*/ 751 h 752"/>
                          <a:gd name="T88" fmla="*/ 15 w 506"/>
                          <a:gd name="T89" fmla="*/ 722 h 752"/>
                          <a:gd name="T90" fmla="*/ 4 w 506"/>
                          <a:gd name="T91" fmla="*/ 500 h 752"/>
                          <a:gd name="T92" fmla="*/ 0 w 506"/>
                          <a:gd name="T93" fmla="*/ 371 h 752"/>
                          <a:gd name="T94" fmla="*/ 7 w 506"/>
                          <a:gd name="T95" fmla="*/ 298 h 752"/>
                          <a:gd name="T96" fmla="*/ 21 w 506"/>
                          <a:gd name="T97" fmla="*/ 251 h 752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  <a:cxn ang="0">
                            <a:pos x="T48" y="T49"/>
                          </a:cxn>
                          <a:cxn ang="0">
                            <a:pos x="T50" y="T51"/>
                          </a:cxn>
                          <a:cxn ang="0">
                            <a:pos x="T52" y="T53"/>
                          </a:cxn>
                          <a:cxn ang="0">
                            <a:pos x="T54" y="T55"/>
                          </a:cxn>
                          <a:cxn ang="0">
                            <a:pos x="T56" y="T57"/>
                          </a:cxn>
                          <a:cxn ang="0">
                            <a:pos x="T58" y="T59"/>
                          </a:cxn>
                          <a:cxn ang="0">
                            <a:pos x="T60" y="T61"/>
                          </a:cxn>
                          <a:cxn ang="0">
                            <a:pos x="T62" y="T63"/>
                          </a:cxn>
                          <a:cxn ang="0">
                            <a:pos x="T64" y="T65"/>
                          </a:cxn>
                          <a:cxn ang="0">
                            <a:pos x="T66" y="T67"/>
                          </a:cxn>
                          <a:cxn ang="0">
                            <a:pos x="T68" y="T69"/>
                          </a:cxn>
                          <a:cxn ang="0">
                            <a:pos x="T70" y="T71"/>
                          </a:cxn>
                          <a:cxn ang="0">
                            <a:pos x="T72" y="T73"/>
                          </a:cxn>
                          <a:cxn ang="0">
                            <a:pos x="T74" y="T75"/>
                          </a:cxn>
                          <a:cxn ang="0">
                            <a:pos x="T76" y="T77"/>
                          </a:cxn>
                          <a:cxn ang="0">
                            <a:pos x="T78" y="T79"/>
                          </a:cxn>
                          <a:cxn ang="0">
                            <a:pos x="T80" y="T81"/>
                          </a:cxn>
                          <a:cxn ang="0">
                            <a:pos x="T82" y="T83"/>
                          </a:cxn>
                          <a:cxn ang="0">
                            <a:pos x="T84" y="T85"/>
                          </a:cxn>
                          <a:cxn ang="0">
                            <a:pos x="T86" y="T87"/>
                          </a:cxn>
                          <a:cxn ang="0">
                            <a:pos x="T88" y="T89"/>
                          </a:cxn>
                          <a:cxn ang="0">
                            <a:pos x="T90" y="T91"/>
                          </a:cxn>
                          <a:cxn ang="0">
                            <a:pos x="T92" y="T93"/>
                          </a:cxn>
                          <a:cxn ang="0">
                            <a:pos x="T94" y="T95"/>
                          </a:cxn>
                          <a:cxn ang="0">
                            <a:pos x="T96" y="T97"/>
                          </a:cxn>
                        </a:cxnLst>
                        <a:rect l="0" t="0" r="r" b="b"/>
                        <a:pathLst>
                          <a:path w="506" h="752">
                            <a:moveTo>
                              <a:pt x="21" y="251"/>
                            </a:moveTo>
                            <a:lnTo>
                              <a:pt x="49" y="193"/>
                            </a:lnTo>
                            <a:lnTo>
                              <a:pt x="86" y="135"/>
                            </a:lnTo>
                            <a:lnTo>
                              <a:pt x="122" y="78"/>
                            </a:lnTo>
                            <a:lnTo>
                              <a:pt x="202" y="32"/>
                            </a:lnTo>
                            <a:lnTo>
                              <a:pt x="192" y="83"/>
                            </a:lnTo>
                            <a:lnTo>
                              <a:pt x="272" y="0"/>
                            </a:lnTo>
                            <a:lnTo>
                              <a:pt x="261" y="28"/>
                            </a:lnTo>
                            <a:lnTo>
                              <a:pt x="254" y="63"/>
                            </a:lnTo>
                            <a:lnTo>
                              <a:pt x="318" y="0"/>
                            </a:lnTo>
                            <a:lnTo>
                              <a:pt x="263" y="86"/>
                            </a:lnTo>
                            <a:lnTo>
                              <a:pt x="256" y="119"/>
                            </a:lnTo>
                            <a:lnTo>
                              <a:pt x="286" y="78"/>
                            </a:lnTo>
                            <a:lnTo>
                              <a:pt x="345" y="52"/>
                            </a:lnTo>
                            <a:lnTo>
                              <a:pt x="401" y="49"/>
                            </a:lnTo>
                            <a:lnTo>
                              <a:pt x="343" y="86"/>
                            </a:lnTo>
                            <a:lnTo>
                              <a:pt x="322" y="133"/>
                            </a:lnTo>
                            <a:lnTo>
                              <a:pt x="325" y="160"/>
                            </a:lnTo>
                            <a:lnTo>
                              <a:pt x="343" y="161"/>
                            </a:lnTo>
                            <a:lnTo>
                              <a:pt x="372" y="177"/>
                            </a:lnTo>
                            <a:lnTo>
                              <a:pt x="413" y="210"/>
                            </a:lnTo>
                            <a:lnTo>
                              <a:pt x="404" y="226"/>
                            </a:lnTo>
                            <a:lnTo>
                              <a:pt x="402" y="239"/>
                            </a:lnTo>
                            <a:lnTo>
                              <a:pt x="408" y="259"/>
                            </a:lnTo>
                            <a:lnTo>
                              <a:pt x="419" y="275"/>
                            </a:lnTo>
                            <a:lnTo>
                              <a:pt x="437" y="290"/>
                            </a:lnTo>
                            <a:lnTo>
                              <a:pt x="461" y="302"/>
                            </a:lnTo>
                            <a:lnTo>
                              <a:pt x="484" y="310"/>
                            </a:lnTo>
                            <a:lnTo>
                              <a:pt x="505" y="313"/>
                            </a:lnTo>
                            <a:lnTo>
                              <a:pt x="477" y="349"/>
                            </a:lnTo>
                            <a:lnTo>
                              <a:pt x="457" y="384"/>
                            </a:lnTo>
                            <a:lnTo>
                              <a:pt x="437" y="424"/>
                            </a:lnTo>
                            <a:lnTo>
                              <a:pt x="419" y="464"/>
                            </a:lnTo>
                            <a:lnTo>
                              <a:pt x="402" y="507"/>
                            </a:lnTo>
                            <a:lnTo>
                              <a:pt x="369" y="528"/>
                            </a:lnTo>
                            <a:lnTo>
                              <a:pt x="320" y="532"/>
                            </a:lnTo>
                            <a:lnTo>
                              <a:pt x="286" y="520"/>
                            </a:lnTo>
                            <a:lnTo>
                              <a:pt x="265" y="512"/>
                            </a:lnTo>
                            <a:lnTo>
                              <a:pt x="244" y="525"/>
                            </a:lnTo>
                            <a:lnTo>
                              <a:pt x="250" y="569"/>
                            </a:lnTo>
                            <a:lnTo>
                              <a:pt x="270" y="619"/>
                            </a:lnTo>
                            <a:lnTo>
                              <a:pt x="282" y="652"/>
                            </a:lnTo>
                            <a:lnTo>
                              <a:pt x="282" y="680"/>
                            </a:lnTo>
                            <a:lnTo>
                              <a:pt x="261" y="751"/>
                            </a:lnTo>
                            <a:lnTo>
                              <a:pt x="15" y="722"/>
                            </a:lnTo>
                            <a:lnTo>
                              <a:pt x="4" y="500"/>
                            </a:lnTo>
                            <a:lnTo>
                              <a:pt x="0" y="371"/>
                            </a:lnTo>
                            <a:lnTo>
                              <a:pt x="7" y="298"/>
                            </a:lnTo>
                            <a:lnTo>
                              <a:pt x="21" y="251"/>
                            </a:lnTo>
                          </a:path>
                        </a:pathLst>
                      </a:custGeom>
                      <a:solidFill>
                        <a:srgbClr val="FFFFFF"/>
                      </a:solidFill>
                      <a:ln w="12700" cap="rnd" cmpd="sng">
                        <a:solidFill>
                          <a:srgbClr val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81" name="Freeform 63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1325" y="1535"/>
                        <a:ext cx="79" cy="24"/>
                      </a:xfrm>
                      <a:custGeom>
                        <a:avLst/>
                        <a:gdLst>
                          <a:gd name="T0" fmla="*/ 78 w 79"/>
                          <a:gd name="T1" fmla="*/ 23 h 24"/>
                          <a:gd name="T2" fmla="*/ 64 w 79"/>
                          <a:gd name="T3" fmla="*/ 15 h 24"/>
                          <a:gd name="T4" fmla="*/ 46 w 79"/>
                          <a:gd name="T5" fmla="*/ 6 h 24"/>
                          <a:gd name="T6" fmla="*/ 32 w 79"/>
                          <a:gd name="T7" fmla="*/ 0 h 24"/>
                          <a:gd name="T8" fmla="*/ 15 w 79"/>
                          <a:gd name="T9" fmla="*/ 4 h 24"/>
                          <a:gd name="T10" fmla="*/ 0 w 79"/>
                          <a:gd name="T11" fmla="*/ 16 h 24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</a:cxnLst>
                        <a:rect l="0" t="0" r="r" b="b"/>
                        <a:pathLst>
                          <a:path w="79" h="24">
                            <a:moveTo>
                              <a:pt x="78" y="23"/>
                            </a:moveTo>
                            <a:lnTo>
                              <a:pt x="64" y="15"/>
                            </a:lnTo>
                            <a:lnTo>
                              <a:pt x="46" y="6"/>
                            </a:lnTo>
                            <a:lnTo>
                              <a:pt x="32" y="0"/>
                            </a:lnTo>
                            <a:lnTo>
                              <a:pt x="15" y="4"/>
                            </a:lnTo>
                            <a:lnTo>
                              <a:pt x="0" y="16"/>
                            </a:lnTo>
                          </a:path>
                        </a:pathLst>
                      </a:custGeom>
                      <a:noFill/>
                      <a:ln w="12700" cap="rnd" cmpd="sng">
                        <a:solidFill>
                          <a:srgbClr val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/>
                      <a:lstStyle/>
                      <a:p>
                        <a:endParaRPr lang="zh-CN" altLang="en-US"/>
                      </a:p>
                    </p:txBody>
                  </p:sp>
                </p:grpSp>
                <p:grpSp>
                  <p:nvGrpSpPr>
                    <p:cNvPr id="73" name="Group 71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221" y="1641"/>
                      <a:ext cx="604" cy="368"/>
                      <a:chOff x="1221" y="1641"/>
                      <a:chExt cx="604" cy="368"/>
                    </a:xfrm>
                  </p:grpSpPr>
                  <p:sp>
                    <p:nvSpPr>
                      <p:cNvPr id="74" name="Freeform 65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1221" y="1641"/>
                        <a:ext cx="604" cy="368"/>
                      </a:xfrm>
                      <a:custGeom>
                        <a:avLst/>
                        <a:gdLst>
                          <a:gd name="T0" fmla="*/ 0 w 604"/>
                          <a:gd name="T1" fmla="*/ 214 h 368"/>
                          <a:gd name="T2" fmla="*/ 59 w 604"/>
                          <a:gd name="T3" fmla="*/ 173 h 368"/>
                          <a:gd name="T4" fmla="*/ 139 w 604"/>
                          <a:gd name="T5" fmla="*/ 200 h 368"/>
                          <a:gd name="T6" fmla="*/ 185 w 604"/>
                          <a:gd name="T7" fmla="*/ 168 h 368"/>
                          <a:gd name="T8" fmla="*/ 220 w 604"/>
                          <a:gd name="T9" fmla="*/ 101 h 368"/>
                          <a:gd name="T10" fmla="*/ 259 w 604"/>
                          <a:gd name="T11" fmla="*/ 40 h 368"/>
                          <a:gd name="T12" fmla="*/ 277 w 604"/>
                          <a:gd name="T13" fmla="*/ 0 h 368"/>
                          <a:gd name="T14" fmla="*/ 317 w 604"/>
                          <a:gd name="T15" fmla="*/ 4 h 368"/>
                          <a:gd name="T16" fmla="*/ 344 w 604"/>
                          <a:gd name="T17" fmla="*/ 15 h 368"/>
                          <a:gd name="T18" fmla="*/ 365 w 604"/>
                          <a:gd name="T19" fmla="*/ 44 h 368"/>
                          <a:gd name="T20" fmla="*/ 393 w 604"/>
                          <a:gd name="T21" fmla="*/ 82 h 368"/>
                          <a:gd name="T22" fmla="*/ 421 w 604"/>
                          <a:gd name="T23" fmla="*/ 118 h 368"/>
                          <a:gd name="T24" fmla="*/ 462 w 604"/>
                          <a:gd name="T25" fmla="*/ 153 h 368"/>
                          <a:gd name="T26" fmla="*/ 504 w 604"/>
                          <a:gd name="T27" fmla="*/ 184 h 368"/>
                          <a:gd name="T28" fmla="*/ 537 w 604"/>
                          <a:gd name="T29" fmla="*/ 208 h 368"/>
                          <a:gd name="T30" fmla="*/ 560 w 604"/>
                          <a:gd name="T31" fmla="*/ 219 h 368"/>
                          <a:gd name="T32" fmla="*/ 580 w 604"/>
                          <a:gd name="T33" fmla="*/ 225 h 368"/>
                          <a:gd name="T34" fmla="*/ 603 w 604"/>
                          <a:gd name="T35" fmla="*/ 219 h 368"/>
                          <a:gd name="T36" fmla="*/ 602 w 604"/>
                          <a:gd name="T37" fmla="*/ 250 h 368"/>
                          <a:gd name="T38" fmla="*/ 595 w 604"/>
                          <a:gd name="T39" fmla="*/ 281 h 368"/>
                          <a:gd name="T40" fmla="*/ 573 w 604"/>
                          <a:gd name="T41" fmla="*/ 317 h 368"/>
                          <a:gd name="T42" fmla="*/ 551 w 604"/>
                          <a:gd name="T43" fmla="*/ 346 h 368"/>
                          <a:gd name="T44" fmla="*/ 530 w 604"/>
                          <a:gd name="T45" fmla="*/ 359 h 368"/>
                          <a:gd name="T46" fmla="*/ 504 w 604"/>
                          <a:gd name="T47" fmla="*/ 347 h 368"/>
                          <a:gd name="T48" fmla="*/ 477 w 604"/>
                          <a:gd name="T49" fmla="*/ 330 h 368"/>
                          <a:gd name="T50" fmla="*/ 447 w 604"/>
                          <a:gd name="T51" fmla="*/ 316 h 368"/>
                          <a:gd name="T52" fmla="*/ 412 w 604"/>
                          <a:gd name="T53" fmla="*/ 305 h 368"/>
                          <a:gd name="T54" fmla="*/ 386 w 604"/>
                          <a:gd name="T55" fmla="*/ 324 h 368"/>
                          <a:gd name="T56" fmla="*/ 349 w 604"/>
                          <a:gd name="T57" fmla="*/ 347 h 368"/>
                          <a:gd name="T58" fmla="*/ 324 w 604"/>
                          <a:gd name="T59" fmla="*/ 326 h 368"/>
                          <a:gd name="T60" fmla="*/ 281 w 604"/>
                          <a:gd name="T61" fmla="*/ 298 h 368"/>
                          <a:gd name="T62" fmla="*/ 255 w 604"/>
                          <a:gd name="T63" fmla="*/ 313 h 368"/>
                          <a:gd name="T64" fmla="*/ 218 w 604"/>
                          <a:gd name="T65" fmla="*/ 332 h 368"/>
                          <a:gd name="T66" fmla="*/ 170 w 604"/>
                          <a:gd name="T67" fmla="*/ 344 h 368"/>
                          <a:gd name="T68" fmla="*/ 106 w 604"/>
                          <a:gd name="T69" fmla="*/ 359 h 368"/>
                          <a:gd name="T70" fmla="*/ 58 w 604"/>
                          <a:gd name="T71" fmla="*/ 367 h 368"/>
                          <a:gd name="T72" fmla="*/ 34 w 604"/>
                          <a:gd name="T73" fmla="*/ 330 h 368"/>
                          <a:gd name="T74" fmla="*/ 26 w 604"/>
                          <a:gd name="T75" fmla="*/ 308 h 368"/>
                          <a:gd name="T76" fmla="*/ 8 w 604"/>
                          <a:gd name="T77" fmla="*/ 258 h 368"/>
                          <a:gd name="T78" fmla="*/ 0 w 604"/>
                          <a:gd name="T79" fmla="*/ 214 h 368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  <a:cxn ang="0">
                            <a:pos x="T48" y="T49"/>
                          </a:cxn>
                          <a:cxn ang="0">
                            <a:pos x="T50" y="T51"/>
                          </a:cxn>
                          <a:cxn ang="0">
                            <a:pos x="T52" y="T53"/>
                          </a:cxn>
                          <a:cxn ang="0">
                            <a:pos x="T54" y="T55"/>
                          </a:cxn>
                          <a:cxn ang="0">
                            <a:pos x="T56" y="T57"/>
                          </a:cxn>
                          <a:cxn ang="0">
                            <a:pos x="T58" y="T59"/>
                          </a:cxn>
                          <a:cxn ang="0">
                            <a:pos x="T60" y="T61"/>
                          </a:cxn>
                          <a:cxn ang="0">
                            <a:pos x="T62" y="T63"/>
                          </a:cxn>
                          <a:cxn ang="0">
                            <a:pos x="T64" y="T65"/>
                          </a:cxn>
                          <a:cxn ang="0">
                            <a:pos x="T66" y="T67"/>
                          </a:cxn>
                          <a:cxn ang="0">
                            <a:pos x="T68" y="T69"/>
                          </a:cxn>
                          <a:cxn ang="0">
                            <a:pos x="T70" y="T71"/>
                          </a:cxn>
                          <a:cxn ang="0">
                            <a:pos x="T72" y="T73"/>
                          </a:cxn>
                          <a:cxn ang="0">
                            <a:pos x="T74" y="T75"/>
                          </a:cxn>
                          <a:cxn ang="0">
                            <a:pos x="T76" y="T77"/>
                          </a:cxn>
                          <a:cxn ang="0">
                            <a:pos x="T78" y="T79"/>
                          </a:cxn>
                        </a:cxnLst>
                        <a:rect l="0" t="0" r="r" b="b"/>
                        <a:pathLst>
                          <a:path w="604" h="368">
                            <a:moveTo>
                              <a:pt x="0" y="214"/>
                            </a:moveTo>
                            <a:lnTo>
                              <a:pt x="59" y="173"/>
                            </a:lnTo>
                            <a:lnTo>
                              <a:pt x="139" y="200"/>
                            </a:lnTo>
                            <a:lnTo>
                              <a:pt x="185" y="168"/>
                            </a:lnTo>
                            <a:lnTo>
                              <a:pt x="220" y="101"/>
                            </a:lnTo>
                            <a:lnTo>
                              <a:pt x="259" y="40"/>
                            </a:lnTo>
                            <a:lnTo>
                              <a:pt x="277" y="0"/>
                            </a:lnTo>
                            <a:lnTo>
                              <a:pt x="317" y="4"/>
                            </a:lnTo>
                            <a:lnTo>
                              <a:pt x="344" y="15"/>
                            </a:lnTo>
                            <a:lnTo>
                              <a:pt x="365" y="44"/>
                            </a:lnTo>
                            <a:lnTo>
                              <a:pt x="393" y="82"/>
                            </a:lnTo>
                            <a:lnTo>
                              <a:pt x="421" y="118"/>
                            </a:lnTo>
                            <a:lnTo>
                              <a:pt x="462" y="153"/>
                            </a:lnTo>
                            <a:lnTo>
                              <a:pt x="504" y="184"/>
                            </a:lnTo>
                            <a:lnTo>
                              <a:pt x="537" y="208"/>
                            </a:lnTo>
                            <a:lnTo>
                              <a:pt x="560" y="219"/>
                            </a:lnTo>
                            <a:lnTo>
                              <a:pt x="580" y="225"/>
                            </a:lnTo>
                            <a:lnTo>
                              <a:pt x="603" y="219"/>
                            </a:lnTo>
                            <a:lnTo>
                              <a:pt x="602" y="250"/>
                            </a:lnTo>
                            <a:lnTo>
                              <a:pt x="595" y="281"/>
                            </a:lnTo>
                            <a:lnTo>
                              <a:pt x="573" y="317"/>
                            </a:lnTo>
                            <a:lnTo>
                              <a:pt x="551" y="346"/>
                            </a:lnTo>
                            <a:lnTo>
                              <a:pt x="530" y="359"/>
                            </a:lnTo>
                            <a:lnTo>
                              <a:pt x="504" y="347"/>
                            </a:lnTo>
                            <a:lnTo>
                              <a:pt x="477" y="330"/>
                            </a:lnTo>
                            <a:lnTo>
                              <a:pt x="447" y="316"/>
                            </a:lnTo>
                            <a:lnTo>
                              <a:pt x="412" y="305"/>
                            </a:lnTo>
                            <a:lnTo>
                              <a:pt x="386" y="324"/>
                            </a:lnTo>
                            <a:lnTo>
                              <a:pt x="349" y="347"/>
                            </a:lnTo>
                            <a:lnTo>
                              <a:pt x="324" y="326"/>
                            </a:lnTo>
                            <a:lnTo>
                              <a:pt x="281" y="298"/>
                            </a:lnTo>
                            <a:lnTo>
                              <a:pt x="255" y="313"/>
                            </a:lnTo>
                            <a:lnTo>
                              <a:pt x="218" y="332"/>
                            </a:lnTo>
                            <a:lnTo>
                              <a:pt x="170" y="344"/>
                            </a:lnTo>
                            <a:lnTo>
                              <a:pt x="106" y="359"/>
                            </a:lnTo>
                            <a:lnTo>
                              <a:pt x="58" y="367"/>
                            </a:lnTo>
                            <a:lnTo>
                              <a:pt x="34" y="330"/>
                            </a:lnTo>
                            <a:lnTo>
                              <a:pt x="26" y="308"/>
                            </a:lnTo>
                            <a:lnTo>
                              <a:pt x="8" y="258"/>
                            </a:lnTo>
                            <a:lnTo>
                              <a:pt x="0" y="214"/>
                            </a:lnTo>
                          </a:path>
                        </a:pathLst>
                      </a:custGeom>
                      <a:solidFill>
                        <a:srgbClr val="FF5F00"/>
                      </a:solidFill>
                      <a:ln w="12700" cap="rnd" cmpd="sng">
                        <a:solidFill>
                          <a:srgbClr val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/>
                      <a:lstStyle/>
                      <a:p>
                        <a:endParaRPr lang="zh-CN" altLang="en-US"/>
                      </a:p>
                    </p:txBody>
                  </p:sp>
                  <p:grpSp>
                    <p:nvGrpSpPr>
                      <p:cNvPr id="75" name="Group 70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1299" y="1773"/>
                        <a:ext cx="488" cy="185"/>
                        <a:chOff x="1299" y="1773"/>
                        <a:chExt cx="488" cy="185"/>
                      </a:xfrm>
                    </p:grpSpPr>
                    <p:sp>
                      <p:nvSpPr>
                        <p:cNvPr id="76" name="Freeform 66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1546" y="1773"/>
                          <a:ext cx="51" cy="40"/>
                        </a:xfrm>
                        <a:custGeom>
                          <a:avLst/>
                          <a:gdLst>
                            <a:gd name="T0" fmla="*/ 9 w 51"/>
                            <a:gd name="T1" fmla="*/ 0 h 40"/>
                            <a:gd name="T2" fmla="*/ 50 w 51"/>
                            <a:gd name="T3" fmla="*/ 24 h 40"/>
                            <a:gd name="T4" fmla="*/ 0 w 51"/>
                            <a:gd name="T5" fmla="*/ 39 h 40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</a:cxnLst>
                          <a:rect l="0" t="0" r="r" b="b"/>
                          <a:pathLst>
                            <a:path w="51" h="40">
                              <a:moveTo>
                                <a:pt x="9" y="0"/>
                              </a:moveTo>
                              <a:lnTo>
                                <a:pt x="50" y="24"/>
                              </a:lnTo>
                              <a:lnTo>
                                <a:pt x="0" y="39"/>
                              </a:lnTo>
                            </a:path>
                          </a:pathLst>
                        </a:custGeom>
                        <a:noFill/>
                        <a:ln w="12700" cap="rnd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/>
                        <a:lstStyle/>
                        <a:p>
                          <a:endParaRPr lang="zh-CN" altLang="en-US"/>
                        </a:p>
                      </p:txBody>
                    </p:sp>
                    <p:sp>
                      <p:nvSpPr>
                        <p:cNvPr id="77" name="Line 67"/>
                        <p:cNvSpPr>
                          <a:spLocks noChangeShapeType="1"/>
                        </p:cNvSpPr>
                        <p:nvPr/>
                      </p:nvSpPr>
                      <p:spPr bwMode="auto">
                        <a:xfrm flipH="1">
                          <a:off x="1739" y="1867"/>
                          <a:ext cx="48" cy="32"/>
                        </a:xfrm>
                        <a:prstGeom prst="line">
                          <a:avLst/>
                        </a:prstGeom>
                        <a:noFill/>
                        <a:ln w="12700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/>
                        <a:lstStyle/>
                        <a:p>
                          <a:endParaRPr lang="zh-CN" altLang="en-US"/>
                        </a:p>
                      </p:txBody>
                    </p:sp>
                    <p:sp>
                      <p:nvSpPr>
                        <p:cNvPr id="78" name="Freeform 68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1299" y="1898"/>
                          <a:ext cx="60" cy="60"/>
                        </a:xfrm>
                        <a:custGeom>
                          <a:avLst/>
                          <a:gdLst>
                            <a:gd name="T0" fmla="*/ 59 w 60"/>
                            <a:gd name="T1" fmla="*/ 0 h 60"/>
                            <a:gd name="T2" fmla="*/ 32 w 60"/>
                            <a:gd name="T3" fmla="*/ 13 h 60"/>
                            <a:gd name="T4" fmla="*/ 17 w 60"/>
                            <a:gd name="T5" fmla="*/ 27 h 60"/>
                            <a:gd name="T6" fmla="*/ 9 w 60"/>
                            <a:gd name="T7" fmla="*/ 40 h 60"/>
                            <a:gd name="T8" fmla="*/ 0 w 60"/>
                            <a:gd name="T9" fmla="*/ 59 h 60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</a:cxnLst>
                          <a:rect l="0" t="0" r="r" b="b"/>
                          <a:pathLst>
                            <a:path w="60" h="60">
                              <a:moveTo>
                                <a:pt x="59" y="0"/>
                              </a:moveTo>
                              <a:lnTo>
                                <a:pt x="32" y="13"/>
                              </a:lnTo>
                              <a:lnTo>
                                <a:pt x="17" y="27"/>
                              </a:lnTo>
                              <a:lnTo>
                                <a:pt x="9" y="40"/>
                              </a:lnTo>
                              <a:lnTo>
                                <a:pt x="0" y="59"/>
                              </a:lnTo>
                            </a:path>
                          </a:pathLst>
                        </a:custGeom>
                        <a:noFill/>
                        <a:ln w="12700" cap="rnd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/>
                        <a:lstStyle/>
                        <a:p>
                          <a:endParaRPr lang="zh-CN" altLang="en-US"/>
                        </a:p>
                      </p:txBody>
                    </p:sp>
                    <p:sp>
                      <p:nvSpPr>
                        <p:cNvPr id="79" name="Freeform 69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1316" y="1898"/>
                          <a:ext cx="317" cy="46"/>
                        </a:xfrm>
                        <a:custGeom>
                          <a:avLst/>
                          <a:gdLst>
                            <a:gd name="T0" fmla="*/ 0 w 317"/>
                            <a:gd name="T1" fmla="*/ 34 h 46"/>
                            <a:gd name="T2" fmla="*/ 40 w 317"/>
                            <a:gd name="T3" fmla="*/ 21 h 46"/>
                            <a:gd name="T4" fmla="*/ 87 w 317"/>
                            <a:gd name="T5" fmla="*/ 11 h 46"/>
                            <a:gd name="T6" fmla="*/ 127 w 317"/>
                            <a:gd name="T7" fmla="*/ 2 h 46"/>
                            <a:gd name="T8" fmla="*/ 161 w 317"/>
                            <a:gd name="T9" fmla="*/ 0 h 46"/>
                            <a:gd name="T10" fmla="*/ 197 w 317"/>
                            <a:gd name="T11" fmla="*/ 4 h 46"/>
                            <a:gd name="T12" fmla="*/ 233 w 317"/>
                            <a:gd name="T13" fmla="*/ 11 h 46"/>
                            <a:gd name="T14" fmla="*/ 271 w 317"/>
                            <a:gd name="T15" fmla="*/ 24 h 46"/>
                            <a:gd name="T16" fmla="*/ 316 w 317"/>
                            <a:gd name="T17" fmla="*/ 45 h 46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  <a:cxn ang="0">
                              <a:pos x="T10" y="T11"/>
                            </a:cxn>
                            <a:cxn ang="0">
                              <a:pos x="T12" y="T13"/>
                            </a:cxn>
                            <a:cxn ang="0">
                              <a:pos x="T14" y="T15"/>
                            </a:cxn>
                            <a:cxn ang="0">
                              <a:pos x="T16" y="T17"/>
                            </a:cxn>
                          </a:cxnLst>
                          <a:rect l="0" t="0" r="r" b="b"/>
                          <a:pathLst>
                            <a:path w="317" h="46">
                              <a:moveTo>
                                <a:pt x="0" y="34"/>
                              </a:moveTo>
                              <a:lnTo>
                                <a:pt x="40" y="21"/>
                              </a:lnTo>
                              <a:lnTo>
                                <a:pt x="87" y="11"/>
                              </a:lnTo>
                              <a:lnTo>
                                <a:pt x="127" y="2"/>
                              </a:lnTo>
                              <a:lnTo>
                                <a:pt x="161" y="0"/>
                              </a:lnTo>
                              <a:lnTo>
                                <a:pt x="197" y="4"/>
                              </a:lnTo>
                              <a:lnTo>
                                <a:pt x="233" y="11"/>
                              </a:lnTo>
                              <a:lnTo>
                                <a:pt x="271" y="24"/>
                              </a:lnTo>
                              <a:lnTo>
                                <a:pt x="316" y="45"/>
                              </a:lnTo>
                            </a:path>
                          </a:pathLst>
                        </a:custGeom>
                        <a:noFill/>
                        <a:ln w="12700" cap="rnd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/>
                        <a:lstStyle/>
                        <a:p>
                          <a:endParaRPr lang="zh-CN" altLang="en-US"/>
                        </a:p>
                      </p:txBody>
                    </p:sp>
                  </p:grpSp>
                </p:grpSp>
              </p:grpSp>
              <p:grpSp>
                <p:nvGrpSpPr>
                  <p:cNvPr id="69" name="Group 75"/>
                  <p:cNvGrpSpPr>
                    <a:grpSpLocks/>
                  </p:cNvGrpSpPr>
                  <p:nvPr/>
                </p:nvGrpSpPr>
                <p:grpSpPr bwMode="auto">
                  <a:xfrm>
                    <a:off x="734" y="2470"/>
                    <a:ext cx="668" cy="703"/>
                    <a:chOff x="734" y="2470"/>
                    <a:chExt cx="668" cy="703"/>
                  </a:xfrm>
                </p:grpSpPr>
                <p:sp>
                  <p:nvSpPr>
                    <p:cNvPr id="70" name="Freeform 73"/>
                    <p:cNvSpPr>
                      <a:spLocks/>
                    </p:cNvSpPr>
                    <p:nvPr/>
                  </p:nvSpPr>
                  <p:spPr bwMode="auto">
                    <a:xfrm>
                      <a:off x="1110" y="2901"/>
                      <a:ext cx="197" cy="254"/>
                    </a:xfrm>
                    <a:custGeom>
                      <a:avLst/>
                      <a:gdLst>
                        <a:gd name="T0" fmla="*/ 132 w 197"/>
                        <a:gd name="T1" fmla="*/ 0 h 254"/>
                        <a:gd name="T2" fmla="*/ 196 w 197"/>
                        <a:gd name="T3" fmla="*/ 0 h 254"/>
                        <a:gd name="T4" fmla="*/ 190 w 197"/>
                        <a:gd name="T5" fmla="*/ 37 h 254"/>
                        <a:gd name="T6" fmla="*/ 182 w 197"/>
                        <a:gd name="T7" fmla="*/ 77 h 254"/>
                        <a:gd name="T8" fmla="*/ 168 w 197"/>
                        <a:gd name="T9" fmla="*/ 112 h 254"/>
                        <a:gd name="T10" fmla="*/ 149 w 197"/>
                        <a:gd name="T11" fmla="*/ 141 h 254"/>
                        <a:gd name="T12" fmla="*/ 122 w 197"/>
                        <a:gd name="T13" fmla="*/ 173 h 254"/>
                        <a:gd name="T14" fmla="*/ 95 w 197"/>
                        <a:gd name="T15" fmla="*/ 198 h 254"/>
                        <a:gd name="T16" fmla="*/ 67 w 197"/>
                        <a:gd name="T17" fmla="*/ 232 h 254"/>
                        <a:gd name="T18" fmla="*/ 53 w 197"/>
                        <a:gd name="T19" fmla="*/ 248 h 254"/>
                        <a:gd name="T20" fmla="*/ 42 w 197"/>
                        <a:gd name="T21" fmla="*/ 252 h 254"/>
                        <a:gd name="T22" fmla="*/ 25 w 197"/>
                        <a:gd name="T23" fmla="*/ 253 h 254"/>
                        <a:gd name="T24" fmla="*/ 0 w 197"/>
                        <a:gd name="T25" fmla="*/ 232 h 254"/>
                        <a:gd name="T26" fmla="*/ 132 w 197"/>
                        <a:gd name="T27" fmla="*/ 0 h 25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</a:cxnLst>
                      <a:rect l="0" t="0" r="r" b="b"/>
                      <a:pathLst>
                        <a:path w="197" h="254">
                          <a:moveTo>
                            <a:pt x="132" y="0"/>
                          </a:moveTo>
                          <a:lnTo>
                            <a:pt x="196" y="0"/>
                          </a:lnTo>
                          <a:lnTo>
                            <a:pt x="190" y="37"/>
                          </a:lnTo>
                          <a:lnTo>
                            <a:pt x="182" y="77"/>
                          </a:lnTo>
                          <a:lnTo>
                            <a:pt x="168" y="112"/>
                          </a:lnTo>
                          <a:lnTo>
                            <a:pt x="149" y="141"/>
                          </a:lnTo>
                          <a:lnTo>
                            <a:pt x="122" y="173"/>
                          </a:lnTo>
                          <a:lnTo>
                            <a:pt x="95" y="198"/>
                          </a:lnTo>
                          <a:lnTo>
                            <a:pt x="67" y="232"/>
                          </a:lnTo>
                          <a:lnTo>
                            <a:pt x="53" y="248"/>
                          </a:lnTo>
                          <a:lnTo>
                            <a:pt x="42" y="252"/>
                          </a:lnTo>
                          <a:lnTo>
                            <a:pt x="25" y="253"/>
                          </a:lnTo>
                          <a:lnTo>
                            <a:pt x="0" y="232"/>
                          </a:lnTo>
                          <a:lnTo>
                            <a:pt x="132" y="0"/>
                          </a:lnTo>
                        </a:path>
                      </a:pathLst>
                    </a:custGeom>
                    <a:solidFill>
                      <a:srgbClr val="DFDFFF"/>
                    </a:solidFill>
                    <a:ln w="12700" cap="rnd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71" name="Freeform 74"/>
                    <p:cNvSpPr>
                      <a:spLocks/>
                    </p:cNvSpPr>
                    <p:nvPr/>
                  </p:nvSpPr>
                  <p:spPr bwMode="auto">
                    <a:xfrm>
                      <a:off x="734" y="2470"/>
                      <a:ext cx="668" cy="703"/>
                    </a:xfrm>
                    <a:custGeom>
                      <a:avLst/>
                      <a:gdLst>
                        <a:gd name="T0" fmla="*/ 255 w 668"/>
                        <a:gd name="T1" fmla="*/ 518 h 703"/>
                        <a:gd name="T2" fmla="*/ 251 w 668"/>
                        <a:gd name="T3" fmla="*/ 558 h 703"/>
                        <a:gd name="T4" fmla="*/ 254 w 668"/>
                        <a:gd name="T5" fmla="*/ 601 h 703"/>
                        <a:gd name="T6" fmla="*/ 262 w 668"/>
                        <a:gd name="T7" fmla="*/ 645 h 703"/>
                        <a:gd name="T8" fmla="*/ 270 w 668"/>
                        <a:gd name="T9" fmla="*/ 667 h 703"/>
                        <a:gd name="T10" fmla="*/ 282 w 668"/>
                        <a:gd name="T11" fmla="*/ 685 h 703"/>
                        <a:gd name="T12" fmla="*/ 300 w 668"/>
                        <a:gd name="T13" fmla="*/ 683 h 703"/>
                        <a:gd name="T14" fmla="*/ 320 w 668"/>
                        <a:gd name="T15" fmla="*/ 678 h 703"/>
                        <a:gd name="T16" fmla="*/ 331 w 668"/>
                        <a:gd name="T17" fmla="*/ 691 h 703"/>
                        <a:gd name="T18" fmla="*/ 344 w 668"/>
                        <a:gd name="T19" fmla="*/ 699 h 703"/>
                        <a:gd name="T20" fmla="*/ 360 w 668"/>
                        <a:gd name="T21" fmla="*/ 702 h 703"/>
                        <a:gd name="T22" fmla="*/ 376 w 668"/>
                        <a:gd name="T23" fmla="*/ 698 h 703"/>
                        <a:gd name="T24" fmla="*/ 392 w 668"/>
                        <a:gd name="T25" fmla="*/ 683 h 703"/>
                        <a:gd name="T26" fmla="*/ 408 w 668"/>
                        <a:gd name="T27" fmla="*/ 664 h 703"/>
                        <a:gd name="T28" fmla="*/ 427 w 668"/>
                        <a:gd name="T29" fmla="*/ 641 h 703"/>
                        <a:gd name="T30" fmla="*/ 448 w 668"/>
                        <a:gd name="T31" fmla="*/ 616 h 703"/>
                        <a:gd name="T32" fmla="*/ 467 w 668"/>
                        <a:gd name="T33" fmla="*/ 591 h 703"/>
                        <a:gd name="T34" fmla="*/ 490 w 668"/>
                        <a:gd name="T35" fmla="*/ 562 h 703"/>
                        <a:gd name="T36" fmla="*/ 520 w 668"/>
                        <a:gd name="T37" fmla="*/ 514 h 703"/>
                        <a:gd name="T38" fmla="*/ 547 w 668"/>
                        <a:gd name="T39" fmla="*/ 476 h 703"/>
                        <a:gd name="T40" fmla="*/ 581 w 668"/>
                        <a:gd name="T41" fmla="*/ 444 h 703"/>
                        <a:gd name="T42" fmla="*/ 605 w 668"/>
                        <a:gd name="T43" fmla="*/ 424 h 703"/>
                        <a:gd name="T44" fmla="*/ 628 w 668"/>
                        <a:gd name="T45" fmla="*/ 395 h 703"/>
                        <a:gd name="T46" fmla="*/ 650 w 668"/>
                        <a:gd name="T47" fmla="*/ 358 h 703"/>
                        <a:gd name="T48" fmla="*/ 661 w 668"/>
                        <a:gd name="T49" fmla="*/ 323 h 703"/>
                        <a:gd name="T50" fmla="*/ 667 w 668"/>
                        <a:gd name="T51" fmla="*/ 278 h 703"/>
                        <a:gd name="T52" fmla="*/ 653 w 668"/>
                        <a:gd name="T53" fmla="*/ 220 h 703"/>
                        <a:gd name="T54" fmla="*/ 153 w 668"/>
                        <a:gd name="T55" fmla="*/ 65 h 703"/>
                        <a:gd name="T56" fmla="*/ 126 w 668"/>
                        <a:gd name="T57" fmla="*/ 61 h 703"/>
                        <a:gd name="T58" fmla="*/ 95 w 668"/>
                        <a:gd name="T59" fmla="*/ 32 h 703"/>
                        <a:gd name="T60" fmla="*/ 55 w 668"/>
                        <a:gd name="T61" fmla="*/ 0 h 703"/>
                        <a:gd name="T62" fmla="*/ 0 w 668"/>
                        <a:gd name="T63" fmla="*/ 44 h 703"/>
                        <a:gd name="T64" fmla="*/ 16 w 668"/>
                        <a:gd name="T65" fmla="*/ 69 h 703"/>
                        <a:gd name="T66" fmla="*/ 43 w 668"/>
                        <a:gd name="T67" fmla="*/ 98 h 703"/>
                        <a:gd name="T68" fmla="*/ 19 w 668"/>
                        <a:gd name="T69" fmla="*/ 114 h 703"/>
                        <a:gd name="T70" fmla="*/ 1 w 668"/>
                        <a:gd name="T71" fmla="*/ 136 h 703"/>
                        <a:gd name="T72" fmla="*/ 26 w 668"/>
                        <a:gd name="T73" fmla="*/ 151 h 703"/>
                        <a:gd name="T74" fmla="*/ 43 w 668"/>
                        <a:gd name="T75" fmla="*/ 169 h 703"/>
                        <a:gd name="T76" fmla="*/ 54 w 668"/>
                        <a:gd name="T77" fmla="*/ 198 h 703"/>
                        <a:gd name="T78" fmla="*/ 58 w 668"/>
                        <a:gd name="T79" fmla="*/ 222 h 703"/>
                        <a:gd name="T80" fmla="*/ 16 w 668"/>
                        <a:gd name="T81" fmla="*/ 214 h 703"/>
                        <a:gd name="T82" fmla="*/ 12 w 668"/>
                        <a:gd name="T83" fmla="*/ 239 h 703"/>
                        <a:gd name="T84" fmla="*/ 19 w 668"/>
                        <a:gd name="T85" fmla="*/ 273 h 703"/>
                        <a:gd name="T86" fmla="*/ 41 w 668"/>
                        <a:gd name="T87" fmla="*/ 307 h 703"/>
                        <a:gd name="T88" fmla="*/ 64 w 668"/>
                        <a:gd name="T89" fmla="*/ 330 h 703"/>
                        <a:gd name="T90" fmla="*/ 98 w 668"/>
                        <a:gd name="T91" fmla="*/ 349 h 703"/>
                        <a:gd name="T92" fmla="*/ 130 w 668"/>
                        <a:gd name="T93" fmla="*/ 357 h 703"/>
                        <a:gd name="T94" fmla="*/ 134 w 668"/>
                        <a:gd name="T95" fmla="*/ 393 h 703"/>
                        <a:gd name="T96" fmla="*/ 155 w 668"/>
                        <a:gd name="T97" fmla="*/ 424 h 703"/>
                        <a:gd name="T98" fmla="*/ 182 w 668"/>
                        <a:gd name="T99" fmla="*/ 459 h 703"/>
                        <a:gd name="T100" fmla="*/ 216 w 668"/>
                        <a:gd name="T101" fmla="*/ 492 h 703"/>
                        <a:gd name="T102" fmla="*/ 255 w 668"/>
                        <a:gd name="T103" fmla="*/ 518 h 70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</a:cxnLst>
                      <a:rect l="0" t="0" r="r" b="b"/>
                      <a:pathLst>
                        <a:path w="668" h="703">
                          <a:moveTo>
                            <a:pt x="255" y="518"/>
                          </a:moveTo>
                          <a:lnTo>
                            <a:pt x="251" y="558"/>
                          </a:lnTo>
                          <a:lnTo>
                            <a:pt x="254" y="601"/>
                          </a:lnTo>
                          <a:lnTo>
                            <a:pt x="262" y="645"/>
                          </a:lnTo>
                          <a:lnTo>
                            <a:pt x="270" y="667"/>
                          </a:lnTo>
                          <a:lnTo>
                            <a:pt x="282" y="685"/>
                          </a:lnTo>
                          <a:lnTo>
                            <a:pt x="300" y="683"/>
                          </a:lnTo>
                          <a:lnTo>
                            <a:pt x="320" y="678"/>
                          </a:lnTo>
                          <a:lnTo>
                            <a:pt x="331" y="691"/>
                          </a:lnTo>
                          <a:lnTo>
                            <a:pt x="344" y="699"/>
                          </a:lnTo>
                          <a:lnTo>
                            <a:pt x="360" y="702"/>
                          </a:lnTo>
                          <a:lnTo>
                            <a:pt x="376" y="698"/>
                          </a:lnTo>
                          <a:lnTo>
                            <a:pt x="392" y="683"/>
                          </a:lnTo>
                          <a:lnTo>
                            <a:pt x="408" y="664"/>
                          </a:lnTo>
                          <a:lnTo>
                            <a:pt x="427" y="641"/>
                          </a:lnTo>
                          <a:lnTo>
                            <a:pt x="448" y="616"/>
                          </a:lnTo>
                          <a:lnTo>
                            <a:pt x="467" y="591"/>
                          </a:lnTo>
                          <a:lnTo>
                            <a:pt x="490" y="562"/>
                          </a:lnTo>
                          <a:lnTo>
                            <a:pt x="520" y="514"/>
                          </a:lnTo>
                          <a:lnTo>
                            <a:pt x="547" y="476"/>
                          </a:lnTo>
                          <a:lnTo>
                            <a:pt x="581" y="444"/>
                          </a:lnTo>
                          <a:lnTo>
                            <a:pt x="605" y="424"/>
                          </a:lnTo>
                          <a:lnTo>
                            <a:pt x="628" y="395"/>
                          </a:lnTo>
                          <a:lnTo>
                            <a:pt x="650" y="358"/>
                          </a:lnTo>
                          <a:lnTo>
                            <a:pt x="661" y="323"/>
                          </a:lnTo>
                          <a:lnTo>
                            <a:pt x="667" y="278"/>
                          </a:lnTo>
                          <a:lnTo>
                            <a:pt x="653" y="220"/>
                          </a:lnTo>
                          <a:lnTo>
                            <a:pt x="153" y="65"/>
                          </a:lnTo>
                          <a:lnTo>
                            <a:pt x="126" y="61"/>
                          </a:lnTo>
                          <a:lnTo>
                            <a:pt x="95" y="32"/>
                          </a:lnTo>
                          <a:lnTo>
                            <a:pt x="55" y="0"/>
                          </a:lnTo>
                          <a:lnTo>
                            <a:pt x="0" y="44"/>
                          </a:lnTo>
                          <a:lnTo>
                            <a:pt x="16" y="69"/>
                          </a:lnTo>
                          <a:lnTo>
                            <a:pt x="43" y="98"/>
                          </a:lnTo>
                          <a:lnTo>
                            <a:pt x="19" y="114"/>
                          </a:lnTo>
                          <a:lnTo>
                            <a:pt x="1" y="136"/>
                          </a:lnTo>
                          <a:lnTo>
                            <a:pt x="26" y="151"/>
                          </a:lnTo>
                          <a:lnTo>
                            <a:pt x="43" y="169"/>
                          </a:lnTo>
                          <a:lnTo>
                            <a:pt x="54" y="198"/>
                          </a:lnTo>
                          <a:lnTo>
                            <a:pt x="58" y="222"/>
                          </a:lnTo>
                          <a:lnTo>
                            <a:pt x="16" y="214"/>
                          </a:lnTo>
                          <a:lnTo>
                            <a:pt x="12" y="239"/>
                          </a:lnTo>
                          <a:lnTo>
                            <a:pt x="19" y="273"/>
                          </a:lnTo>
                          <a:lnTo>
                            <a:pt x="41" y="307"/>
                          </a:lnTo>
                          <a:lnTo>
                            <a:pt x="64" y="330"/>
                          </a:lnTo>
                          <a:lnTo>
                            <a:pt x="98" y="349"/>
                          </a:lnTo>
                          <a:lnTo>
                            <a:pt x="130" y="357"/>
                          </a:lnTo>
                          <a:lnTo>
                            <a:pt x="134" y="393"/>
                          </a:lnTo>
                          <a:lnTo>
                            <a:pt x="155" y="424"/>
                          </a:lnTo>
                          <a:lnTo>
                            <a:pt x="182" y="459"/>
                          </a:lnTo>
                          <a:lnTo>
                            <a:pt x="216" y="492"/>
                          </a:lnTo>
                          <a:lnTo>
                            <a:pt x="255" y="518"/>
                          </a:lnTo>
                        </a:path>
                      </a:pathLst>
                    </a:custGeom>
                    <a:solidFill>
                      <a:srgbClr val="FFFFFF"/>
                    </a:solidFill>
                    <a:ln w="12700" cap="rnd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</p:grpSp>
            </p:grpSp>
            <p:grpSp>
              <p:nvGrpSpPr>
                <p:cNvPr id="61" name="Group 82"/>
                <p:cNvGrpSpPr>
                  <a:grpSpLocks/>
                </p:cNvGrpSpPr>
                <p:nvPr/>
              </p:nvGrpSpPr>
              <p:grpSpPr bwMode="auto">
                <a:xfrm>
                  <a:off x="1074" y="1498"/>
                  <a:ext cx="483" cy="343"/>
                  <a:chOff x="1074" y="1498"/>
                  <a:chExt cx="483" cy="343"/>
                </a:xfrm>
              </p:grpSpPr>
              <p:sp>
                <p:nvSpPr>
                  <p:cNvPr id="62" name="Freeform 77"/>
                  <p:cNvSpPr>
                    <a:spLocks/>
                  </p:cNvSpPr>
                  <p:nvPr/>
                </p:nvSpPr>
                <p:spPr bwMode="auto">
                  <a:xfrm>
                    <a:off x="1074" y="1616"/>
                    <a:ext cx="360" cy="96"/>
                  </a:xfrm>
                  <a:custGeom>
                    <a:avLst/>
                    <a:gdLst>
                      <a:gd name="T0" fmla="*/ 0 w 360"/>
                      <a:gd name="T1" fmla="*/ 68 h 96"/>
                      <a:gd name="T2" fmla="*/ 25 w 360"/>
                      <a:gd name="T3" fmla="*/ 33 h 96"/>
                      <a:gd name="T4" fmla="*/ 58 w 360"/>
                      <a:gd name="T5" fmla="*/ 5 h 96"/>
                      <a:gd name="T6" fmla="*/ 84 w 360"/>
                      <a:gd name="T7" fmla="*/ 0 h 96"/>
                      <a:gd name="T8" fmla="*/ 359 w 360"/>
                      <a:gd name="T9" fmla="*/ 37 h 96"/>
                      <a:gd name="T10" fmla="*/ 352 w 360"/>
                      <a:gd name="T11" fmla="*/ 75 h 96"/>
                      <a:gd name="T12" fmla="*/ 297 w 360"/>
                      <a:gd name="T13" fmla="*/ 73 h 96"/>
                      <a:gd name="T14" fmla="*/ 173 w 360"/>
                      <a:gd name="T15" fmla="*/ 68 h 96"/>
                      <a:gd name="T16" fmla="*/ 92 w 360"/>
                      <a:gd name="T17" fmla="*/ 64 h 96"/>
                      <a:gd name="T18" fmla="*/ 76 w 360"/>
                      <a:gd name="T19" fmla="*/ 70 h 96"/>
                      <a:gd name="T20" fmla="*/ 54 w 360"/>
                      <a:gd name="T21" fmla="*/ 95 h 96"/>
                      <a:gd name="T22" fmla="*/ 0 w 360"/>
                      <a:gd name="T23" fmla="*/ 68 h 9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360" h="96">
                        <a:moveTo>
                          <a:pt x="0" y="68"/>
                        </a:moveTo>
                        <a:lnTo>
                          <a:pt x="25" y="33"/>
                        </a:lnTo>
                        <a:lnTo>
                          <a:pt x="58" y="5"/>
                        </a:lnTo>
                        <a:lnTo>
                          <a:pt x="84" y="0"/>
                        </a:lnTo>
                        <a:lnTo>
                          <a:pt x="359" y="37"/>
                        </a:lnTo>
                        <a:lnTo>
                          <a:pt x="352" y="75"/>
                        </a:lnTo>
                        <a:lnTo>
                          <a:pt x="297" y="73"/>
                        </a:lnTo>
                        <a:lnTo>
                          <a:pt x="173" y="68"/>
                        </a:lnTo>
                        <a:lnTo>
                          <a:pt x="92" y="64"/>
                        </a:lnTo>
                        <a:lnTo>
                          <a:pt x="76" y="70"/>
                        </a:lnTo>
                        <a:lnTo>
                          <a:pt x="54" y="95"/>
                        </a:lnTo>
                        <a:lnTo>
                          <a:pt x="0" y="68"/>
                        </a:lnTo>
                      </a:path>
                    </a:pathLst>
                  </a:custGeom>
                  <a:solidFill>
                    <a:srgbClr val="BF7F3F"/>
                  </a:solidFill>
                  <a:ln w="12700" cap="rnd" cmpd="sng">
                    <a:solidFill>
                      <a:srgbClr val="00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63" name="Freeform 78"/>
                  <p:cNvSpPr>
                    <a:spLocks/>
                  </p:cNvSpPr>
                  <p:nvPr/>
                </p:nvSpPr>
                <p:spPr bwMode="auto">
                  <a:xfrm>
                    <a:off x="1502" y="1535"/>
                    <a:ext cx="55" cy="145"/>
                  </a:xfrm>
                  <a:custGeom>
                    <a:avLst/>
                    <a:gdLst>
                      <a:gd name="T0" fmla="*/ 18 w 55"/>
                      <a:gd name="T1" fmla="*/ 0 h 145"/>
                      <a:gd name="T2" fmla="*/ 36 w 55"/>
                      <a:gd name="T3" fmla="*/ 19 h 145"/>
                      <a:gd name="T4" fmla="*/ 45 w 55"/>
                      <a:gd name="T5" fmla="*/ 38 h 145"/>
                      <a:gd name="T6" fmla="*/ 50 w 55"/>
                      <a:gd name="T7" fmla="*/ 61 h 145"/>
                      <a:gd name="T8" fmla="*/ 54 w 55"/>
                      <a:gd name="T9" fmla="*/ 84 h 145"/>
                      <a:gd name="T10" fmla="*/ 48 w 55"/>
                      <a:gd name="T11" fmla="*/ 105 h 145"/>
                      <a:gd name="T12" fmla="*/ 37 w 55"/>
                      <a:gd name="T13" fmla="*/ 123 h 145"/>
                      <a:gd name="T14" fmla="*/ 20 w 55"/>
                      <a:gd name="T15" fmla="*/ 137 h 145"/>
                      <a:gd name="T16" fmla="*/ 0 w 55"/>
                      <a:gd name="T17" fmla="*/ 144 h 145"/>
                      <a:gd name="T18" fmla="*/ 18 w 55"/>
                      <a:gd name="T19" fmla="*/ 0 h 14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55" h="145">
                        <a:moveTo>
                          <a:pt x="18" y="0"/>
                        </a:moveTo>
                        <a:lnTo>
                          <a:pt x="36" y="19"/>
                        </a:lnTo>
                        <a:lnTo>
                          <a:pt x="45" y="38"/>
                        </a:lnTo>
                        <a:lnTo>
                          <a:pt x="50" y="61"/>
                        </a:lnTo>
                        <a:lnTo>
                          <a:pt x="54" y="84"/>
                        </a:lnTo>
                        <a:lnTo>
                          <a:pt x="48" y="105"/>
                        </a:lnTo>
                        <a:lnTo>
                          <a:pt x="37" y="123"/>
                        </a:lnTo>
                        <a:lnTo>
                          <a:pt x="20" y="137"/>
                        </a:lnTo>
                        <a:lnTo>
                          <a:pt x="0" y="144"/>
                        </a:lnTo>
                        <a:lnTo>
                          <a:pt x="18" y="0"/>
                        </a:lnTo>
                      </a:path>
                    </a:pathLst>
                  </a:custGeom>
                  <a:solidFill>
                    <a:srgbClr val="9FBFFF"/>
                  </a:solidFill>
                  <a:ln w="12700" cap="rnd" cmpd="sng">
                    <a:solidFill>
                      <a:srgbClr val="00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64" name="Freeform 79"/>
                  <p:cNvSpPr>
                    <a:spLocks/>
                  </p:cNvSpPr>
                  <p:nvPr/>
                </p:nvSpPr>
                <p:spPr bwMode="auto">
                  <a:xfrm>
                    <a:off x="1468" y="1498"/>
                    <a:ext cx="72" cy="187"/>
                  </a:xfrm>
                  <a:custGeom>
                    <a:avLst/>
                    <a:gdLst>
                      <a:gd name="T0" fmla="*/ 0 w 72"/>
                      <a:gd name="T1" fmla="*/ 154 h 187"/>
                      <a:gd name="T2" fmla="*/ 33 w 72"/>
                      <a:gd name="T3" fmla="*/ 0 h 187"/>
                      <a:gd name="T4" fmla="*/ 71 w 72"/>
                      <a:gd name="T5" fmla="*/ 20 h 187"/>
                      <a:gd name="T6" fmla="*/ 37 w 72"/>
                      <a:gd name="T7" fmla="*/ 186 h 187"/>
                      <a:gd name="T8" fmla="*/ 4 w 72"/>
                      <a:gd name="T9" fmla="*/ 182 h 187"/>
                      <a:gd name="T10" fmla="*/ 0 w 72"/>
                      <a:gd name="T11" fmla="*/ 154 h 18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72" h="187">
                        <a:moveTo>
                          <a:pt x="0" y="154"/>
                        </a:moveTo>
                        <a:lnTo>
                          <a:pt x="33" y="0"/>
                        </a:lnTo>
                        <a:lnTo>
                          <a:pt x="71" y="20"/>
                        </a:lnTo>
                        <a:lnTo>
                          <a:pt x="37" y="186"/>
                        </a:lnTo>
                        <a:lnTo>
                          <a:pt x="4" y="182"/>
                        </a:lnTo>
                        <a:lnTo>
                          <a:pt x="0" y="154"/>
                        </a:lnTo>
                      </a:path>
                    </a:pathLst>
                  </a:custGeom>
                  <a:solidFill>
                    <a:srgbClr val="BF7F3F"/>
                  </a:solidFill>
                  <a:ln w="12700" cap="rnd" cmpd="sng">
                    <a:solidFill>
                      <a:srgbClr val="00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65" name="Freeform 80"/>
                  <p:cNvSpPr>
                    <a:spLocks/>
                  </p:cNvSpPr>
                  <p:nvPr/>
                </p:nvSpPr>
                <p:spPr bwMode="auto">
                  <a:xfrm>
                    <a:off x="1435" y="1532"/>
                    <a:ext cx="71" cy="295"/>
                  </a:xfrm>
                  <a:custGeom>
                    <a:avLst/>
                    <a:gdLst>
                      <a:gd name="T0" fmla="*/ 31 w 71"/>
                      <a:gd name="T1" fmla="*/ 0 h 295"/>
                      <a:gd name="T2" fmla="*/ 49 w 71"/>
                      <a:gd name="T3" fmla="*/ 15 h 295"/>
                      <a:gd name="T4" fmla="*/ 60 w 71"/>
                      <a:gd name="T5" fmla="*/ 38 h 295"/>
                      <a:gd name="T6" fmla="*/ 66 w 71"/>
                      <a:gd name="T7" fmla="*/ 64 h 295"/>
                      <a:gd name="T8" fmla="*/ 70 w 71"/>
                      <a:gd name="T9" fmla="*/ 92 h 295"/>
                      <a:gd name="T10" fmla="*/ 68 w 71"/>
                      <a:gd name="T11" fmla="*/ 120 h 295"/>
                      <a:gd name="T12" fmla="*/ 63 w 71"/>
                      <a:gd name="T13" fmla="*/ 159 h 295"/>
                      <a:gd name="T14" fmla="*/ 54 w 71"/>
                      <a:gd name="T15" fmla="*/ 195 h 295"/>
                      <a:gd name="T16" fmla="*/ 41 w 71"/>
                      <a:gd name="T17" fmla="*/ 231 h 295"/>
                      <a:gd name="T18" fmla="*/ 23 w 71"/>
                      <a:gd name="T19" fmla="*/ 261 h 295"/>
                      <a:gd name="T20" fmla="*/ 0 w 71"/>
                      <a:gd name="T21" fmla="*/ 294 h 295"/>
                      <a:gd name="T22" fmla="*/ 31 w 71"/>
                      <a:gd name="T23" fmla="*/ 0 h 29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71" h="295">
                        <a:moveTo>
                          <a:pt x="31" y="0"/>
                        </a:moveTo>
                        <a:lnTo>
                          <a:pt x="49" y="15"/>
                        </a:lnTo>
                        <a:lnTo>
                          <a:pt x="60" y="38"/>
                        </a:lnTo>
                        <a:lnTo>
                          <a:pt x="66" y="64"/>
                        </a:lnTo>
                        <a:lnTo>
                          <a:pt x="70" y="92"/>
                        </a:lnTo>
                        <a:lnTo>
                          <a:pt x="68" y="120"/>
                        </a:lnTo>
                        <a:lnTo>
                          <a:pt x="63" y="159"/>
                        </a:lnTo>
                        <a:lnTo>
                          <a:pt x="54" y="195"/>
                        </a:lnTo>
                        <a:lnTo>
                          <a:pt x="41" y="231"/>
                        </a:lnTo>
                        <a:lnTo>
                          <a:pt x="23" y="261"/>
                        </a:lnTo>
                        <a:lnTo>
                          <a:pt x="0" y="294"/>
                        </a:lnTo>
                        <a:lnTo>
                          <a:pt x="31" y="0"/>
                        </a:lnTo>
                      </a:path>
                    </a:pathLst>
                  </a:custGeom>
                  <a:solidFill>
                    <a:srgbClr val="9FBFFF"/>
                  </a:solidFill>
                  <a:ln w="12700" cap="rnd" cmpd="sng">
                    <a:solidFill>
                      <a:srgbClr val="00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66" name="Freeform 81"/>
                  <p:cNvSpPr>
                    <a:spLocks/>
                  </p:cNvSpPr>
                  <p:nvPr/>
                </p:nvSpPr>
                <p:spPr bwMode="auto">
                  <a:xfrm>
                    <a:off x="1396" y="1504"/>
                    <a:ext cx="90" cy="337"/>
                  </a:xfrm>
                  <a:custGeom>
                    <a:avLst/>
                    <a:gdLst>
                      <a:gd name="T0" fmla="*/ 44 w 90"/>
                      <a:gd name="T1" fmla="*/ 0 h 337"/>
                      <a:gd name="T2" fmla="*/ 89 w 90"/>
                      <a:gd name="T3" fmla="*/ 5 h 337"/>
                      <a:gd name="T4" fmla="*/ 44 w 90"/>
                      <a:gd name="T5" fmla="*/ 336 h 337"/>
                      <a:gd name="T6" fmla="*/ 0 w 90"/>
                      <a:gd name="T7" fmla="*/ 332 h 337"/>
                      <a:gd name="T8" fmla="*/ 44 w 90"/>
                      <a:gd name="T9" fmla="*/ 0 h 33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0" h="337">
                        <a:moveTo>
                          <a:pt x="44" y="0"/>
                        </a:moveTo>
                        <a:lnTo>
                          <a:pt x="89" y="5"/>
                        </a:lnTo>
                        <a:lnTo>
                          <a:pt x="44" y="336"/>
                        </a:lnTo>
                        <a:lnTo>
                          <a:pt x="0" y="332"/>
                        </a:lnTo>
                        <a:lnTo>
                          <a:pt x="44" y="0"/>
                        </a:lnTo>
                      </a:path>
                    </a:pathLst>
                  </a:custGeom>
                  <a:solidFill>
                    <a:srgbClr val="BF7F3F"/>
                  </a:solidFill>
                  <a:ln w="12700" cap="rnd" cmpd="sng">
                    <a:solidFill>
                      <a:srgbClr val="00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</p:grpSp>
        </p:grpSp>
        <p:grpSp>
          <p:nvGrpSpPr>
            <p:cNvPr id="30" name="Group 112"/>
            <p:cNvGrpSpPr>
              <a:grpSpLocks/>
            </p:cNvGrpSpPr>
            <p:nvPr/>
          </p:nvGrpSpPr>
          <p:grpSpPr bwMode="auto">
            <a:xfrm>
              <a:off x="751" y="1560"/>
              <a:ext cx="686" cy="1322"/>
              <a:chOff x="751" y="1560"/>
              <a:chExt cx="686" cy="1322"/>
            </a:xfrm>
          </p:grpSpPr>
          <p:grpSp>
            <p:nvGrpSpPr>
              <p:cNvPr id="31" name="Group 108"/>
              <p:cNvGrpSpPr>
                <a:grpSpLocks/>
              </p:cNvGrpSpPr>
              <p:nvPr/>
            </p:nvGrpSpPr>
            <p:grpSpPr bwMode="auto">
              <a:xfrm>
                <a:off x="751" y="1560"/>
                <a:ext cx="686" cy="1322"/>
                <a:chOff x="751" y="1560"/>
                <a:chExt cx="686" cy="1322"/>
              </a:xfrm>
            </p:grpSpPr>
            <p:grpSp>
              <p:nvGrpSpPr>
                <p:cNvPr id="35" name="Group 87"/>
                <p:cNvGrpSpPr>
                  <a:grpSpLocks/>
                </p:cNvGrpSpPr>
                <p:nvPr/>
              </p:nvGrpSpPr>
              <p:grpSpPr bwMode="auto">
                <a:xfrm>
                  <a:off x="1094" y="2026"/>
                  <a:ext cx="299" cy="241"/>
                  <a:chOff x="1094" y="2026"/>
                  <a:chExt cx="299" cy="241"/>
                </a:xfrm>
              </p:grpSpPr>
              <p:sp>
                <p:nvSpPr>
                  <p:cNvPr id="56" name="Freeform 85"/>
                  <p:cNvSpPr>
                    <a:spLocks/>
                  </p:cNvSpPr>
                  <p:nvPr/>
                </p:nvSpPr>
                <p:spPr bwMode="auto">
                  <a:xfrm>
                    <a:off x="1094" y="2026"/>
                    <a:ext cx="208" cy="155"/>
                  </a:xfrm>
                  <a:custGeom>
                    <a:avLst/>
                    <a:gdLst>
                      <a:gd name="T0" fmla="*/ 0 w 208"/>
                      <a:gd name="T1" fmla="*/ 72 h 155"/>
                      <a:gd name="T2" fmla="*/ 46 w 208"/>
                      <a:gd name="T3" fmla="*/ 0 h 155"/>
                      <a:gd name="T4" fmla="*/ 202 w 208"/>
                      <a:gd name="T5" fmla="*/ 15 h 155"/>
                      <a:gd name="T6" fmla="*/ 207 w 208"/>
                      <a:gd name="T7" fmla="*/ 35 h 155"/>
                      <a:gd name="T8" fmla="*/ 203 w 208"/>
                      <a:gd name="T9" fmla="*/ 59 h 155"/>
                      <a:gd name="T10" fmla="*/ 167 w 208"/>
                      <a:gd name="T11" fmla="*/ 84 h 155"/>
                      <a:gd name="T12" fmla="*/ 98 w 208"/>
                      <a:gd name="T13" fmla="*/ 154 h 155"/>
                      <a:gd name="T14" fmla="*/ 0 w 208"/>
                      <a:gd name="T15" fmla="*/ 72 h 15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208" h="155">
                        <a:moveTo>
                          <a:pt x="0" y="72"/>
                        </a:moveTo>
                        <a:lnTo>
                          <a:pt x="46" y="0"/>
                        </a:lnTo>
                        <a:lnTo>
                          <a:pt x="202" y="15"/>
                        </a:lnTo>
                        <a:lnTo>
                          <a:pt x="207" y="35"/>
                        </a:lnTo>
                        <a:lnTo>
                          <a:pt x="203" y="59"/>
                        </a:lnTo>
                        <a:lnTo>
                          <a:pt x="167" y="84"/>
                        </a:lnTo>
                        <a:lnTo>
                          <a:pt x="98" y="154"/>
                        </a:lnTo>
                        <a:lnTo>
                          <a:pt x="0" y="72"/>
                        </a:lnTo>
                      </a:path>
                    </a:pathLst>
                  </a:custGeom>
                  <a:solidFill>
                    <a:srgbClr val="FDE3BA"/>
                  </a:solidFill>
                  <a:ln w="12700" cap="rnd" cmpd="sng">
                    <a:solidFill>
                      <a:srgbClr val="00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57" name="Freeform 86"/>
                  <p:cNvSpPr>
                    <a:spLocks/>
                  </p:cNvSpPr>
                  <p:nvPr/>
                </p:nvSpPr>
                <p:spPr bwMode="auto">
                  <a:xfrm>
                    <a:off x="1189" y="2078"/>
                    <a:ext cx="204" cy="189"/>
                  </a:xfrm>
                  <a:custGeom>
                    <a:avLst/>
                    <a:gdLst>
                      <a:gd name="T0" fmla="*/ 0 w 204"/>
                      <a:gd name="T1" fmla="*/ 110 h 189"/>
                      <a:gd name="T2" fmla="*/ 70 w 204"/>
                      <a:gd name="T3" fmla="*/ 16 h 189"/>
                      <a:gd name="T4" fmla="*/ 103 w 204"/>
                      <a:gd name="T5" fmla="*/ 36 h 189"/>
                      <a:gd name="T6" fmla="*/ 118 w 204"/>
                      <a:gd name="T7" fmla="*/ 16 h 189"/>
                      <a:gd name="T8" fmla="*/ 153 w 204"/>
                      <a:gd name="T9" fmla="*/ 0 h 189"/>
                      <a:gd name="T10" fmla="*/ 167 w 204"/>
                      <a:gd name="T11" fmla="*/ 28 h 189"/>
                      <a:gd name="T12" fmla="*/ 182 w 204"/>
                      <a:gd name="T13" fmla="*/ 34 h 189"/>
                      <a:gd name="T14" fmla="*/ 182 w 204"/>
                      <a:gd name="T15" fmla="*/ 56 h 189"/>
                      <a:gd name="T16" fmla="*/ 203 w 204"/>
                      <a:gd name="T17" fmla="*/ 64 h 189"/>
                      <a:gd name="T18" fmla="*/ 198 w 204"/>
                      <a:gd name="T19" fmla="*/ 77 h 189"/>
                      <a:gd name="T20" fmla="*/ 141 w 204"/>
                      <a:gd name="T21" fmla="*/ 102 h 189"/>
                      <a:gd name="T22" fmla="*/ 152 w 204"/>
                      <a:gd name="T23" fmla="*/ 136 h 189"/>
                      <a:gd name="T24" fmla="*/ 145 w 204"/>
                      <a:gd name="T25" fmla="*/ 156 h 189"/>
                      <a:gd name="T26" fmla="*/ 130 w 204"/>
                      <a:gd name="T27" fmla="*/ 160 h 189"/>
                      <a:gd name="T28" fmla="*/ 113 w 204"/>
                      <a:gd name="T29" fmla="*/ 149 h 189"/>
                      <a:gd name="T30" fmla="*/ 109 w 204"/>
                      <a:gd name="T31" fmla="*/ 188 h 189"/>
                      <a:gd name="T32" fmla="*/ 0 w 204"/>
                      <a:gd name="T33" fmla="*/ 110 h 18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204" h="189">
                        <a:moveTo>
                          <a:pt x="0" y="110"/>
                        </a:moveTo>
                        <a:lnTo>
                          <a:pt x="70" y="16"/>
                        </a:lnTo>
                        <a:lnTo>
                          <a:pt x="103" y="36"/>
                        </a:lnTo>
                        <a:lnTo>
                          <a:pt x="118" y="16"/>
                        </a:lnTo>
                        <a:lnTo>
                          <a:pt x="153" y="0"/>
                        </a:lnTo>
                        <a:lnTo>
                          <a:pt x="167" y="28"/>
                        </a:lnTo>
                        <a:lnTo>
                          <a:pt x="182" y="34"/>
                        </a:lnTo>
                        <a:lnTo>
                          <a:pt x="182" y="56"/>
                        </a:lnTo>
                        <a:lnTo>
                          <a:pt x="203" y="64"/>
                        </a:lnTo>
                        <a:lnTo>
                          <a:pt x="198" y="77"/>
                        </a:lnTo>
                        <a:lnTo>
                          <a:pt x="141" y="102"/>
                        </a:lnTo>
                        <a:lnTo>
                          <a:pt x="152" y="136"/>
                        </a:lnTo>
                        <a:lnTo>
                          <a:pt x="145" y="156"/>
                        </a:lnTo>
                        <a:lnTo>
                          <a:pt x="130" y="160"/>
                        </a:lnTo>
                        <a:lnTo>
                          <a:pt x="113" y="149"/>
                        </a:lnTo>
                        <a:lnTo>
                          <a:pt x="109" y="188"/>
                        </a:lnTo>
                        <a:lnTo>
                          <a:pt x="0" y="110"/>
                        </a:lnTo>
                      </a:path>
                    </a:pathLst>
                  </a:custGeom>
                  <a:solidFill>
                    <a:srgbClr val="FDE3BA"/>
                  </a:solidFill>
                  <a:ln w="12700" cap="rnd" cmpd="sng">
                    <a:solidFill>
                      <a:srgbClr val="00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36" name="Group 107"/>
                <p:cNvGrpSpPr>
                  <a:grpSpLocks/>
                </p:cNvGrpSpPr>
                <p:nvPr/>
              </p:nvGrpSpPr>
              <p:grpSpPr bwMode="auto">
                <a:xfrm>
                  <a:off x="751" y="1560"/>
                  <a:ext cx="686" cy="1322"/>
                  <a:chOff x="751" y="1560"/>
                  <a:chExt cx="686" cy="1322"/>
                </a:xfrm>
              </p:grpSpPr>
              <p:grpSp>
                <p:nvGrpSpPr>
                  <p:cNvPr id="37" name="Group 105"/>
                  <p:cNvGrpSpPr>
                    <a:grpSpLocks/>
                  </p:cNvGrpSpPr>
                  <p:nvPr/>
                </p:nvGrpSpPr>
                <p:grpSpPr bwMode="auto">
                  <a:xfrm>
                    <a:off x="751" y="1560"/>
                    <a:ext cx="686" cy="1322"/>
                    <a:chOff x="751" y="1560"/>
                    <a:chExt cx="686" cy="1322"/>
                  </a:xfrm>
                </p:grpSpPr>
                <p:grpSp>
                  <p:nvGrpSpPr>
                    <p:cNvPr id="39" name="Group 96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751" y="1560"/>
                      <a:ext cx="686" cy="1322"/>
                      <a:chOff x="751" y="1560"/>
                      <a:chExt cx="686" cy="1322"/>
                    </a:xfrm>
                  </p:grpSpPr>
                  <p:grpSp>
                    <p:nvGrpSpPr>
                      <p:cNvPr id="48" name="Group 94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751" y="1560"/>
                        <a:ext cx="236" cy="400"/>
                        <a:chOff x="751" y="1560"/>
                        <a:chExt cx="236" cy="400"/>
                      </a:xfrm>
                    </p:grpSpPr>
                    <p:sp>
                      <p:nvSpPr>
                        <p:cNvPr id="50" name="Freeform 88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855" y="1823"/>
                          <a:ext cx="129" cy="137"/>
                        </a:xfrm>
                        <a:custGeom>
                          <a:avLst/>
                          <a:gdLst>
                            <a:gd name="T0" fmla="*/ 0 w 129"/>
                            <a:gd name="T1" fmla="*/ 50 h 137"/>
                            <a:gd name="T2" fmla="*/ 22 w 129"/>
                            <a:gd name="T3" fmla="*/ 110 h 137"/>
                            <a:gd name="T4" fmla="*/ 42 w 129"/>
                            <a:gd name="T5" fmla="*/ 136 h 137"/>
                            <a:gd name="T6" fmla="*/ 128 w 129"/>
                            <a:gd name="T7" fmla="*/ 94 h 137"/>
                            <a:gd name="T8" fmla="*/ 78 w 129"/>
                            <a:gd name="T9" fmla="*/ 0 h 137"/>
                            <a:gd name="T10" fmla="*/ 0 w 129"/>
                            <a:gd name="T11" fmla="*/ 50 h 137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  <a:cxn ang="0">
                              <a:pos x="T10" y="T11"/>
                            </a:cxn>
                          </a:cxnLst>
                          <a:rect l="0" t="0" r="r" b="b"/>
                          <a:pathLst>
                            <a:path w="129" h="137">
                              <a:moveTo>
                                <a:pt x="0" y="50"/>
                              </a:moveTo>
                              <a:lnTo>
                                <a:pt x="22" y="110"/>
                              </a:lnTo>
                              <a:lnTo>
                                <a:pt x="42" y="136"/>
                              </a:lnTo>
                              <a:lnTo>
                                <a:pt x="128" y="94"/>
                              </a:lnTo>
                              <a:lnTo>
                                <a:pt x="78" y="0"/>
                              </a:lnTo>
                              <a:lnTo>
                                <a:pt x="0" y="50"/>
                              </a:lnTo>
                            </a:path>
                          </a:pathLst>
                        </a:custGeom>
                        <a:solidFill>
                          <a:srgbClr val="FDE3BA"/>
                        </a:solidFill>
                        <a:ln w="12700" cap="rnd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>
                        <a:effectLst/>
                        <a:extLs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/>
                        <a:lstStyle/>
                        <a:p>
                          <a:endParaRPr lang="zh-CN" altLang="en-US"/>
                        </a:p>
                      </p:txBody>
                    </p:sp>
                    <p:grpSp>
                      <p:nvGrpSpPr>
                        <p:cNvPr id="51" name="Group 93"/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751" y="1560"/>
                          <a:ext cx="236" cy="398"/>
                          <a:chOff x="751" y="1560"/>
                          <a:chExt cx="236" cy="398"/>
                        </a:xfrm>
                      </p:grpSpPr>
                      <p:grpSp>
                        <p:nvGrpSpPr>
                          <p:cNvPr id="52" name="Group 91"/>
                          <p:cNvGrpSpPr>
                            <a:grpSpLocks/>
                          </p:cNvGrpSpPr>
                          <p:nvPr/>
                        </p:nvGrpSpPr>
                        <p:grpSpPr bwMode="auto">
                          <a:xfrm>
                            <a:off x="751" y="1560"/>
                            <a:ext cx="236" cy="398"/>
                            <a:chOff x="751" y="1560"/>
                            <a:chExt cx="236" cy="398"/>
                          </a:xfrm>
                        </p:grpSpPr>
                        <p:sp>
                          <p:nvSpPr>
                            <p:cNvPr id="54" name="Freeform 89"/>
                            <p:cNvSpPr>
                              <a:spLocks/>
                            </p:cNvSpPr>
                            <p:nvPr/>
                          </p:nvSpPr>
                          <p:spPr bwMode="auto">
                            <a:xfrm>
                              <a:off x="787" y="1786"/>
                              <a:ext cx="107" cy="172"/>
                            </a:xfrm>
                            <a:custGeom>
                              <a:avLst/>
                              <a:gdLst>
                                <a:gd name="T0" fmla="*/ 0 w 107"/>
                                <a:gd name="T1" fmla="*/ 6 h 172"/>
                                <a:gd name="T2" fmla="*/ 3 w 107"/>
                                <a:gd name="T3" fmla="*/ 77 h 172"/>
                                <a:gd name="T4" fmla="*/ 14 w 107"/>
                                <a:gd name="T5" fmla="*/ 103 h 172"/>
                                <a:gd name="T6" fmla="*/ 27 w 107"/>
                                <a:gd name="T7" fmla="*/ 134 h 172"/>
                                <a:gd name="T8" fmla="*/ 37 w 107"/>
                                <a:gd name="T9" fmla="*/ 152 h 172"/>
                                <a:gd name="T10" fmla="*/ 49 w 107"/>
                                <a:gd name="T11" fmla="*/ 171 h 172"/>
                                <a:gd name="T12" fmla="*/ 70 w 107"/>
                                <a:gd name="T13" fmla="*/ 162 h 172"/>
                                <a:gd name="T14" fmla="*/ 106 w 107"/>
                                <a:gd name="T15" fmla="*/ 154 h 172"/>
                                <a:gd name="T16" fmla="*/ 80 w 107"/>
                                <a:gd name="T17" fmla="*/ 0 h 172"/>
                                <a:gd name="T18" fmla="*/ 0 w 107"/>
                                <a:gd name="T19" fmla="*/ 6 h 172"/>
                              </a:gdLst>
                              <a:ahLst/>
                              <a:cxnLst>
                                <a:cxn ang="0">
                                  <a:pos x="T0" y="T1"/>
                                </a:cxn>
                                <a:cxn ang="0">
                                  <a:pos x="T2" y="T3"/>
                                </a:cxn>
                                <a:cxn ang="0">
                                  <a:pos x="T4" y="T5"/>
                                </a:cxn>
                                <a:cxn ang="0">
                                  <a:pos x="T6" y="T7"/>
                                </a:cxn>
                                <a:cxn ang="0">
                                  <a:pos x="T8" y="T9"/>
                                </a:cxn>
                                <a:cxn ang="0">
                                  <a:pos x="T10" y="T11"/>
                                </a:cxn>
                                <a:cxn ang="0">
                                  <a:pos x="T12" y="T13"/>
                                </a:cxn>
                                <a:cxn ang="0">
                                  <a:pos x="T14" y="T15"/>
                                </a:cxn>
                                <a:cxn ang="0">
                                  <a:pos x="T16" y="T17"/>
                                </a:cxn>
                                <a:cxn ang="0">
                                  <a:pos x="T18" y="T19"/>
                                </a:cxn>
                              </a:cxnLst>
                              <a:rect l="0" t="0" r="r" b="b"/>
                              <a:pathLst>
                                <a:path w="107" h="172">
                                  <a:moveTo>
                                    <a:pt x="0" y="6"/>
                                  </a:moveTo>
                                  <a:lnTo>
                                    <a:pt x="3" y="77"/>
                                  </a:lnTo>
                                  <a:lnTo>
                                    <a:pt x="14" y="103"/>
                                  </a:lnTo>
                                  <a:lnTo>
                                    <a:pt x="27" y="134"/>
                                  </a:lnTo>
                                  <a:lnTo>
                                    <a:pt x="37" y="152"/>
                                  </a:lnTo>
                                  <a:lnTo>
                                    <a:pt x="49" y="171"/>
                                  </a:lnTo>
                                  <a:lnTo>
                                    <a:pt x="70" y="162"/>
                                  </a:lnTo>
                                  <a:lnTo>
                                    <a:pt x="106" y="154"/>
                                  </a:lnTo>
                                  <a:lnTo>
                                    <a:pt x="80" y="0"/>
                                  </a:lnTo>
                                  <a:lnTo>
                                    <a:pt x="0" y="6"/>
                                  </a:lnTo>
                                </a:path>
                              </a:pathLst>
                            </a:custGeom>
                            <a:solidFill>
                              <a:srgbClr val="FDE3BA"/>
                            </a:solidFill>
                            <a:ln w="12700" cap="rnd" cmpd="sng">
                              <a:solidFill>
                                <a:srgbClr val="000000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>
                            <a:effectLst/>
                            <a:extLs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  <p:txBody>
                            <a:bodyPr/>
                            <a:lstStyle/>
                            <a:p>
                              <a:endParaRPr lang="zh-CN" altLang="en-US"/>
                            </a:p>
                          </p:txBody>
                        </p:sp>
                        <p:sp>
                          <p:nvSpPr>
                            <p:cNvPr id="55" name="Freeform 90"/>
                            <p:cNvSpPr>
                              <a:spLocks/>
                            </p:cNvSpPr>
                            <p:nvPr/>
                          </p:nvSpPr>
                          <p:spPr bwMode="auto">
                            <a:xfrm>
                              <a:off x="751" y="1560"/>
                              <a:ext cx="236" cy="278"/>
                            </a:xfrm>
                            <a:custGeom>
                              <a:avLst/>
                              <a:gdLst>
                                <a:gd name="T0" fmla="*/ 0 w 236"/>
                                <a:gd name="T1" fmla="*/ 258 h 278"/>
                                <a:gd name="T2" fmla="*/ 10 w 236"/>
                                <a:gd name="T3" fmla="*/ 216 h 278"/>
                                <a:gd name="T4" fmla="*/ 21 w 236"/>
                                <a:gd name="T5" fmla="*/ 190 h 278"/>
                                <a:gd name="T6" fmla="*/ 46 w 236"/>
                                <a:gd name="T7" fmla="*/ 150 h 278"/>
                                <a:gd name="T8" fmla="*/ 89 w 236"/>
                                <a:gd name="T9" fmla="*/ 99 h 278"/>
                                <a:gd name="T10" fmla="*/ 132 w 236"/>
                                <a:gd name="T11" fmla="*/ 50 h 278"/>
                                <a:gd name="T12" fmla="*/ 177 w 236"/>
                                <a:gd name="T13" fmla="*/ 0 h 278"/>
                                <a:gd name="T14" fmla="*/ 191 w 236"/>
                                <a:gd name="T15" fmla="*/ 1 h 278"/>
                                <a:gd name="T16" fmla="*/ 235 w 236"/>
                                <a:gd name="T17" fmla="*/ 48 h 278"/>
                                <a:gd name="T18" fmla="*/ 99 w 236"/>
                                <a:gd name="T19" fmla="*/ 277 h 278"/>
                                <a:gd name="T20" fmla="*/ 0 w 236"/>
                                <a:gd name="T21" fmla="*/ 258 h 278"/>
                              </a:gdLst>
                              <a:ahLst/>
                              <a:cxnLst>
                                <a:cxn ang="0">
                                  <a:pos x="T0" y="T1"/>
                                </a:cxn>
                                <a:cxn ang="0">
                                  <a:pos x="T2" y="T3"/>
                                </a:cxn>
                                <a:cxn ang="0">
                                  <a:pos x="T4" y="T5"/>
                                </a:cxn>
                                <a:cxn ang="0">
                                  <a:pos x="T6" y="T7"/>
                                </a:cxn>
                                <a:cxn ang="0">
                                  <a:pos x="T8" y="T9"/>
                                </a:cxn>
                                <a:cxn ang="0">
                                  <a:pos x="T10" y="T11"/>
                                </a:cxn>
                                <a:cxn ang="0">
                                  <a:pos x="T12" y="T13"/>
                                </a:cxn>
                                <a:cxn ang="0">
                                  <a:pos x="T14" y="T15"/>
                                </a:cxn>
                                <a:cxn ang="0">
                                  <a:pos x="T16" y="T17"/>
                                </a:cxn>
                                <a:cxn ang="0">
                                  <a:pos x="T18" y="T19"/>
                                </a:cxn>
                                <a:cxn ang="0">
                                  <a:pos x="T20" y="T21"/>
                                </a:cxn>
                              </a:cxnLst>
                              <a:rect l="0" t="0" r="r" b="b"/>
                              <a:pathLst>
                                <a:path w="236" h="278">
                                  <a:moveTo>
                                    <a:pt x="0" y="258"/>
                                  </a:moveTo>
                                  <a:lnTo>
                                    <a:pt x="10" y="216"/>
                                  </a:lnTo>
                                  <a:lnTo>
                                    <a:pt x="21" y="190"/>
                                  </a:lnTo>
                                  <a:lnTo>
                                    <a:pt x="46" y="150"/>
                                  </a:lnTo>
                                  <a:lnTo>
                                    <a:pt x="89" y="99"/>
                                  </a:lnTo>
                                  <a:lnTo>
                                    <a:pt x="132" y="50"/>
                                  </a:lnTo>
                                  <a:lnTo>
                                    <a:pt x="177" y="0"/>
                                  </a:lnTo>
                                  <a:lnTo>
                                    <a:pt x="191" y="1"/>
                                  </a:lnTo>
                                  <a:lnTo>
                                    <a:pt x="235" y="48"/>
                                  </a:lnTo>
                                  <a:lnTo>
                                    <a:pt x="99" y="277"/>
                                  </a:lnTo>
                                  <a:lnTo>
                                    <a:pt x="0" y="258"/>
                                  </a:lnTo>
                                </a:path>
                              </a:pathLst>
                            </a:custGeom>
                            <a:solidFill>
                              <a:srgbClr val="FDE3BA"/>
                            </a:solidFill>
                            <a:ln w="12700" cap="rnd" cmpd="sng">
                              <a:solidFill>
                                <a:srgbClr val="000000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>
                            <a:effectLst/>
                            <a:extLs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  <p:txBody>
                            <a:bodyPr/>
                            <a:lstStyle/>
                            <a:p>
                              <a:endParaRPr lang="zh-CN" altLang="en-US"/>
                            </a:p>
                          </p:txBody>
                        </p:sp>
                      </p:grpSp>
                      <p:sp>
                        <p:nvSpPr>
                          <p:cNvPr id="53" name="Oval 92"/>
                          <p:cNvSpPr>
                            <a:spLocks noChangeArrowheads="1"/>
                          </p:cNvSpPr>
                          <p:nvPr/>
                        </p:nvSpPr>
                        <p:spPr bwMode="auto">
                          <a:xfrm>
                            <a:off x="907" y="1589"/>
                            <a:ext cx="33" cy="45"/>
                          </a:xfrm>
                          <a:prstGeom prst="ellipse">
                            <a:avLst/>
                          </a:prstGeom>
                          <a:solidFill>
                            <a:srgbClr val="FDE3BA"/>
                          </a:solidFill>
                          <a:ln w="12700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:ln>
                          <a:effectLst/>
                          <a:extLs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  <p:txBody>
                          <a:bodyPr wrap="none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</p:grpSp>
                  </p:grpSp>
                  <p:sp>
                    <p:nvSpPr>
                      <p:cNvPr id="49" name="Freeform 95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825" y="1580"/>
                        <a:ext cx="612" cy="1302"/>
                      </a:xfrm>
                      <a:custGeom>
                        <a:avLst/>
                        <a:gdLst>
                          <a:gd name="T0" fmla="*/ 0 w 612"/>
                          <a:gd name="T1" fmla="*/ 296 h 1302"/>
                          <a:gd name="T2" fmla="*/ 13 w 612"/>
                          <a:gd name="T3" fmla="*/ 239 h 1302"/>
                          <a:gd name="T4" fmla="*/ 36 w 612"/>
                          <a:gd name="T5" fmla="*/ 187 h 1302"/>
                          <a:gd name="T6" fmla="*/ 65 w 612"/>
                          <a:gd name="T7" fmla="*/ 140 h 1302"/>
                          <a:gd name="T8" fmla="*/ 94 w 612"/>
                          <a:gd name="T9" fmla="*/ 93 h 1302"/>
                          <a:gd name="T10" fmla="*/ 132 w 612"/>
                          <a:gd name="T11" fmla="*/ 48 h 1302"/>
                          <a:gd name="T12" fmla="*/ 161 w 612"/>
                          <a:gd name="T13" fmla="*/ 0 h 1302"/>
                          <a:gd name="T14" fmla="*/ 196 w 612"/>
                          <a:gd name="T15" fmla="*/ 16 h 1302"/>
                          <a:gd name="T16" fmla="*/ 230 w 612"/>
                          <a:gd name="T17" fmla="*/ 40 h 1302"/>
                          <a:gd name="T18" fmla="*/ 266 w 612"/>
                          <a:gd name="T19" fmla="*/ 66 h 1302"/>
                          <a:gd name="T20" fmla="*/ 302 w 612"/>
                          <a:gd name="T21" fmla="*/ 105 h 1302"/>
                          <a:gd name="T22" fmla="*/ 337 w 612"/>
                          <a:gd name="T23" fmla="*/ 136 h 1302"/>
                          <a:gd name="T24" fmla="*/ 391 w 612"/>
                          <a:gd name="T25" fmla="*/ 200 h 1302"/>
                          <a:gd name="T26" fmla="*/ 381 w 612"/>
                          <a:gd name="T27" fmla="*/ 254 h 1302"/>
                          <a:gd name="T28" fmla="*/ 367 w 612"/>
                          <a:gd name="T29" fmla="*/ 321 h 1302"/>
                          <a:gd name="T30" fmla="*/ 354 w 612"/>
                          <a:gd name="T31" fmla="*/ 390 h 1302"/>
                          <a:gd name="T32" fmla="*/ 348 w 612"/>
                          <a:gd name="T33" fmla="*/ 440 h 1302"/>
                          <a:gd name="T34" fmla="*/ 344 w 612"/>
                          <a:gd name="T35" fmla="*/ 468 h 1302"/>
                          <a:gd name="T36" fmla="*/ 327 w 612"/>
                          <a:gd name="T37" fmla="*/ 514 h 1302"/>
                          <a:gd name="T38" fmla="*/ 539 w 612"/>
                          <a:gd name="T39" fmla="*/ 743 h 1302"/>
                          <a:gd name="T40" fmla="*/ 564 w 612"/>
                          <a:gd name="T41" fmla="*/ 808 h 1302"/>
                          <a:gd name="T42" fmla="*/ 582 w 612"/>
                          <a:gd name="T43" fmla="*/ 873 h 1302"/>
                          <a:gd name="T44" fmla="*/ 604 w 612"/>
                          <a:gd name="T45" fmla="*/ 935 h 1302"/>
                          <a:gd name="T46" fmla="*/ 611 w 612"/>
                          <a:gd name="T47" fmla="*/ 979 h 1302"/>
                          <a:gd name="T48" fmla="*/ 607 w 612"/>
                          <a:gd name="T49" fmla="*/ 1031 h 1302"/>
                          <a:gd name="T50" fmla="*/ 605 w 612"/>
                          <a:gd name="T51" fmla="*/ 1073 h 1302"/>
                          <a:gd name="T52" fmla="*/ 593 w 612"/>
                          <a:gd name="T53" fmla="*/ 1139 h 1302"/>
                          <a:gd name="T54" fmla="*/ 448 w 612"/>
                          <a:gd name="T55" fmla="*/ 1301 h 1302"/>
                          <a:gd name="T56" fmla="*/ 381 w 612"/>
                          <a:gd name="T57" fmla="*/ 1297 h 1302"/>
                          <a:gd name="T58" fmla="*/ 190 w 612"/>
                          <a:gd name="T59" fmla="*/ 1275 h 1302"/>
                          <a:gd name="T60" fmla="*/ 101 w 612"/>
                          <a:gd name="T61" fmla="*/ 1161 h 1302"/>
                          <a:gd name="T62" fmla="*/ 90 w 612"/>
                          <a:gd name="T63" fmla="*/ 1108 h 1302"/>
                          <a:gd name="T64" fmla="*/ 71 w 612"/>
                          <a:gd name="T65" fmla="*/ 1030 h 1302"/>
                          <a:gd name="T66" fmla="*/ 43 w 612"/>
                          <a:gd name="T67" fmla="*/ 960 h 1302"/>
                          <a:gd name="T68" fmla="*/ 31 w 612"/>
                          <a:gd name="T69" fmla="*/ 893 h 1302"/>
                          <a:gd name="T70" fmla="*/ 50 w 612"/>
                          <a:gd name="T71" fmla="*/ 897 h 1302"/>
                          <a:gd name="T72" fmla="*/ 90 w 612"/>
                          <a:gd name="T73" fmla="*/ 939 h 1302"/>
                          <a:gd name="T74" fmla="*/ 132 w 612"/>
                          <a:gd name="T75" fmla="*/ 953 h 1302"/>
                          <a:gd name="T76" fmla="*/ 140 w 612"/>
                          <a:gd name="T77" fmla="*/ 937 h 1302"/>
                          <a:gd name="T78" fmla="*/ 157 w 612"/>
                          <a:gd name="T79" fmla="*/ 935 h 1302"/>
                          <a:gd name="T80" fmla="*/ 161 w 612"/>
                          <a:gd name="T81" fmla="*/ 861 h 1302"/>
                          <a:gd name="T82" fmla="*/ 167 w 612"/>
                          <a:gd name="T83" fmla="*/ 785 h 1302"/>
                          <a:gd name="T84" fmla="*/ 62 w 612"/>
                          <a:gd name="T85" fmla="*/ 670 h 1302"/>
                          <a:gd name="T86" fmla="*/ 111 w 612"/>
                          <a:gd name="T87" fmla="*/ 461 h 1302"/>
                          <a:gd name="T88" fmla="*/ 134 w 612"/>
                          <a:gd name="T89" fmla="*/ 382 h 1302"/>
                          <a:gd name="T90" fmla="*/ 113 w 612"/>
                          <a:gd name="T91" fmla="*/ 375 h 1302"/>
                          <a:gd name="T92" fmla="*/ 129 w 612"/>
                          <a:gd name="T93" fmla="*/ 357 h 1302"/>
                          <a:gd name="T94" fmla="*/ 68 w 612"/>
                          <a:gd name="T95" fmla="*/ 321 h 1302"/>
                          <a:gd name="T96" fmla="*/ 0 w 612"/>
                          <a:gd name="T97" fmla="*/ 296 h 1302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  <a:cxn ang="0">
                            <a:pos x="T48" y="T49"/>
                          </a:cxn>
                          <a:cxn ang="0">
                            <a:pos x="T50" y="T51"/>
                          </a:cxn>
                          <a:cxn ang="0">
                            <a:pos x="T52" y="T53"/>
                          </a:cxn>
                          <a:cxn ang="0">
                            <a:pos x="T54" y="T55"/>
                          </a:cxn>
                          <a:cxn ang="0">
                            <a:pos x="T56" y="T57"/>
                          </a:cxn>
                          <a:cxn ang="0">
                            <a:pos x="T58" y="T59"/>
                          </a:cxn>
                          <a:cxn ang="0">
                            <a:pos x="T60" y="T61"/>
                          </a:cxn>
                          <a:cxn ang="0">
                            <a:pos x="T62" y="T63"/>
                          </a:cxn>
                          <a:cxn ang="0">
                            <a:pos x="T64" y="T65"/>
                          </a:cxn>
                          <a:cxn ang="0">
                            <a:pos x="T66" y="T67"/>
                          </a:cxn>
                          <a:cxn ang="0">
                            <a:pos x="T68" y="T69"/>
                          </a:cxn>
                          <a:cxn ang="0">
                            <a:pos x="T70" y="T71"/>
                          </a:cxn>
                          <a:cxn ang="0">
                            <a:pos x="T72" y="T73"/>
                          </a:cxn>
                          <a:cxn ang="0">
                            <a:pos x="T74" y="T75"/>
                          </a:cxn>
                          <a:cxn ang="0">
                            <a:pos x="T76" y="T77"/>
                          </a:cxn>
                          <a:cxn ang="0">
                            <a:pos x="T78" y="T79"/>
                          </a:cxn>
                          <a:cxn ang="0">
                            <a:pos x="T80" y="T81"/>
                          </a:cxn>
                          <a:cxn ang="0">
                            <a:pos x="T82" y="T83"/>
                          </a:cxn>
                          <a:cxn ang="0">
                            <a:pos x="T84" y="T85"/>
                          </a:cxn>
                          <a:cxn ang="0">
                            <a:pos x="T86" y="T87"/>
                          </a:cxn>
                          <a:cxn ang="0">
                            <a:pos x="T88" y="T89"/>
                          </a:cxn>
                          <a:cxn ang="0">
                            <a:pos x="T90" y="T91"/>
                          </a:cxn>
                          <a:cxn ang="0">
                            <a:pos x="T92" y="T93"/>
                          </a:cxn>
                          <a:cxn ang="0">
                            <a:pos x="T94" y="T95"/>
                          </a:cxn>
                          <a:cxn ang="0">
                            <a:pos x="T96" y="T97"/>
                          </a:cxn>
                        </a:cxnLst>
                        <a:rect l="0" t="0" r="r" b="b"/>
                        <a:pathLst>
                          <a:path w="612" h="1302">
                            <a:moveTo>
                              <a:pt x="0" y="296"/>
                            </a:moveTo>
                            <a:lnTo>
                              <a:pt x="13" y="239"/>
                            </a:lnTo>
                            <a:lnTo>
                              <a:pt x="36" y="187"/>
                            </a:lnTo>
                            <a:lnTo>
                              <a:pt x="65" y="140"/>
                            </a:lnTo>
                            <a:lnTo>
                              <a:pt x="94" y="93"/>
                            </a:lnTo>
                            <a:lnTo>
                              <a:pt x="132" y="48"/>
                            </a:lnTo>
                            <a:lnTo>
                              <a:pt x="161" y="0"/>
                            </a:lnTo>
                            <a:lnTo>
                              <a:pt x="196" y="16"/>
                            </a:lnTo>
                            <a:lnTo>
                              <a:pt x="230" y="40"/>
                            </a:lnTo>
                            <a:lnTo>
                              <a:pt x="266" y="66"/>
                            </a:lnTo>
                            <a:lnTo>
                              <a:pt x="302" y="105"/>
                            </a:lnTo>
                            <a:lnTo>
                              <a:pt x="337" y="136"/>
                            </a:lnTo>
                            <a:lnTo>
                              <a:pt x="391" y="200"/>
                            </a:lnTo>
                            <a:lnTo>
                              <a:pt x="381" y="254"/>
                            </a:lnTo>
                            <a:lnTo>
                              <a:pt x="367" y="321"/>
                            </a:lnTo>
                            <a:lnTo>
                              <a:pt x="354" y="390"/>
                            </a:lnTo>
                            <a:lnTo>
                              <a:pt x="348" y="440"/>
                            </a:lnTo>
                            <a:lnTo>
                              <a:pt x="344" y="468"/>
                            </a:lnTo>
                            <a:lnTo>
                              <a:pt x="327" y="514"/>
                            </a:lnTo>
                            <a:lnTo>
                              <a:pt x="539" y="743"/>
                            </a:lnTo>
                            <a:lnTo>
                              <a:pt x="564" y="808"/>
                            </a:lnTo>
                            <a:lnTo>
                              <a:pt x="582" y="873"/>
                            </a:lnTo>
                            <a:lnTo>
                              <a:pt x="604" y="935"/>
                            </a:lnTo>
                            <a:lnTo>
                              <a:pt x="611" y="979"/>
                            </a:lnTo>
                            <a:lnTo>
                              <a:pt x="607" y="1031"/>
                            </a:lnTo>
                            <a:lnTo>
                              <a:pt x="605" y="1073"/>
                            </a:lnTo>
                            <a:lnTo>
                              <a:pt x="593" y="1139"/>
                            </a:lnTo>
                            <a:lnTo>
                              <a:pt x="448" y="1301"/>
                            </a:lnTo>
                            <a:lnTo>
                              <a:pt x="381" y="1297"/>
                            </a:lnTo>
                            <a:lnTo>
                              <a:pt x="190" y="1275"/>
                            </a:lnTo>
                            <a:lnTo>
                              <a:pt x="101" y="1161"/>
                            </a:lnTo>
                            <a:lnTo>
                              <a:pt x="90" y="1108"/>
                            </a:lnTo>
                            <a:lnTo>
                              <a:pt x="71" y="1030"/>
                            </a:lnTo>
                            <a:lnTo>
                              <a:pt x="43" y="960"/>
                            </a:lnTo>
                            <a:lnTo>
                              <a:pt x="31" y="893"/>
                            </a:lnTo>
                            <a:lnTo>
                              <a:pt x="50" y="897"/>
                            </a:lnTo>
                            <a:lnTo>
                              <a:pt x="90" y="939"/>
                            </a:lnTo>
                            <a:lnTo>
                              <a:pt x="132" y="953"/>
                            </a:lnTo>
                            <a:lnTo>
                              <a:pt x="140" y="937"/>
                            </a:lnTo>
                            <a:lnTo>
                              <a:pt x="157" y="935"/>
                            </a:lnTo>
                            <a:lnTo>
                              <a:pt x="161" y="861"/>
                            </a:lnTo>
                            <a:lnTo>
                              <a:pt x="167" y="785"/>
                            </a:lnTo>
                            <a:lnTo>
                              <a:pt x="62" y="670"/>
                            </a:lnTo>
                            <a:lnTo>
                              <a:pt x="111" y="461"/>
                            </a:lnTo>
                            <a:lnTo>
                              <a:pt x="134" y="382"/>
                            </a:lnTo>
                            <a:lnTo>
                              <a:pt x="113" y="375"/>
                            </a:lnTo>
                            <a:lnTo>
                              <a:pt x="129" y="357"/>
                            </a:lnTo>
                            <a:lnTo>
                              <a:pt x="68" y="321"/>
                            </a:lnTo>
                            <a:lnTo>
                              <a:pt x="0" y="296"/>
                            </a:lnTo>
                          </a:path>
                        </a:pathLst>
                      </a:custGeom>
                      <a:solidFill>
                        <a:srgbClr val="FDE3BA"/>
                      </a:solidFill>
                      <a:ln w="12700" cap="rnd" cmpd="sng">
                        <a:solidFill>
                          <a:srgbClr val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/>
                      <a:lstStyle/>
                      <a:p>
                        <a:endParaRPr lang="zh-CN" altLang="en-US"/>
                      </a:p>
                    </p:txBody>
                  </p:sp>
                </p:grpSp>
                <p:grpSp>
                  <p:nvGrpSpPr>
                    <p:cNvPr id="40" name="Group 104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954" y="1893"/>
                      <a:ext cx="100" cy="690"/>
                      <a:chOff x="954" y="1893"/>
                      <a:chExt cx="100" cy="690"/>
                    </a:xfrm>
                  </p:grpSpPr>
                  <p:grpSp>
                    <p:nvGrpSpPr>
                      <p:cNvPr id="41" name="Group 99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954" y="1893"/>
                        <a:ext cx="91" cy="70"/>
                        <a:chOff x="954" y="1893"/>
                        <a:chExt cx="91" cy="70"/>
                      </a:xfrm>
                    </p:grpSpPr>
                    <p:sp>
                      <p:nvSpPr>
                        <p:cNvPr id="46" name="Line 97"/>
                        <p:cNvSpPr>
                          <a:spLocks noChangeShapeType="1"/>
                        </p:cNvSpPr>
                        <p:nvPr/>
                      </p:nvSpPr>
                      <p:spPr bwMode="auto">
                        <a:xfrm flipV="1">
                          <a:off x="954" y="1893"/>
                          <a:ext cx="79" cy="42"/>
                        </a:xfrm>
                        <a:prstGeom prst="line">
                          <a:avLst/>
                        </a:prstGeom>
                        <a:noFill/>
                        <a:ln w="12700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/>
                        <a:lstStyle/>
                        <a:p>
                          <a:endParaRPr lang="zh-CN" altLang="en-US"/>
                        </a:p>
                      </p:txBody>
                    </p:sp>
                    <p:sp>
                      <p:nvSpPr>
                        <p:cNvPr id="47" name="Line 98"/>
                        <p:cNvSpPr>
                          <a:spLocks noChangeShapeType="1"/>
                        </p:cNvSpPr>
                        <p:nvPr/>
                      </p:nvSpPr>
                      <p:spPr bwMode="auto">
                        <a:xfrm flipV="1">
                          <a:off x="962" y="1947"/>
                          <a:ext cx="83" cy="16"/>
                        </a:xfrm>
                        <a:prstGeom prst="line">
                          <a:avLst/>
                        </a:prstGeom>
                        <a:noFill/>
                        <a:ln w="12700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/>
                        <a:lstStyle/>
                        <a:p>
                          <a:endParaRPr lang="zh-CN" altLang="en-US"/>
                        </a:p>
                      </p:txBody>
                    </p:sp>
                  </p:grpSp>
                  <p:grpSp>
                    <p:nvGrpSpPr>
                      <p:cNvPr id="42" name="Group 103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957" y="2364"/>
                        <a:ext cx="97" cy="219"/>
                        <a:chOff x="957" y="2364"/>
                        <a:chExt cx="97" cy="219"/>
                      </a:xfrm>
                    </p:grpSpPr>
                    <p:sp>
                      <p:nvSpPr>
                        <p:cNvPr id="43" name="Freeform 100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993" y="2364"/>
                          <a:ext cx="61" cy="15"/>
                        </a:xfrm>
                        <a:custGeom>
                          <a:avLst/>
                          <a:gdLst>
                            <a:gd name="T0" fmla="*/ 0 w 61"/>
                            <a:gd name="T1" fmla="*/ 0 h 15"/>
                            <a:gd name="T2" fmla="*/ 15 w 61"/>
                            <a:gd name="T3" fmla="*/ 14 h 15"/>
                            <a:gd name="T4" fmla="*/ 60 w 61"/>
                            <a:gd name="T5" fmla="*/ 5 h 15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</a:cxnLst>
                          <a:rect l="0" t="0" r="r" b="b"/>
                          <a:pathLst>
                            <a:path w="61" h="15">
                              <a:moveTo>
                                <a:pt x="0" y="0"/>
                              </a:moveTo>
                              <a:lnTo>
                                <a:pt x="15" y="14"/>
                              </a:lnTo>
                              <a:lnTo>
                                <a:pt x="60" y="5"/>
                              </a:lnTo>
                            </a:path>
                          </a:pathLst>
                        </a:custGeom>
                        <a:solidFill>
                          <a:srgbClr val="FDE3BA"/>
                        </a:solidFill>
                        <a:ln w="12700" cap="rnd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>
                        <a:effectLst/>
                        <a:extLs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/>
                        <a:lstStyle/>
                        <a:p>
                          <a:endParaRPr lang="zh-CN" altLang="en-US"/>
                        </a:p>
                      </p:txBody>
                    </p:sp>
                    <p:sp>
                      <p:nvSpPr>
                        <p:cNvPr id="44" name="Freeform 101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984" y="2516"/>
                          <a:ext cx="45" cy="61"/>
                        </a:xfrm>
                        <a:custGeom>
                          <a:avLst/>
                          <a:gdLst>
                            <a:gd name="T0" fmla="*/ 0 w 45"/>
                            <a:gd name="T1" fmla="*/ 0 h 61"/>
                            <a:gd name="T2" fmla="*/ 15 w 45"/>
                            <a:gd name="T3" fmla="*/ 28 h 61"/>
                            <a:gd name="T4" fmla="*/ 44 w 45"/>
                            <a:gd name="T5" fmla="*/ 60 h 61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</a:cxnLst>
                          <a:rect l="0" t="0" r="r" b="b"/>
                          <a:pathLst>
                            <a:path w="45" h="61">
                              <a:moveTo>
                                <a:pt x="0" y="0"/>
                              </a:moveTo>
                              <a:lnTo>
                                <a:pt x="15" y="28"/>
                              </a:lnTo>
                              <a:lnTo>
                                <a:pt x="44" y="60"/>
                              </a:lnTo>
                            </a:path>
                          </a:pathLst>
                        </a:custGeom>
                        <a:solidFill>
                          <a:srgbClr val="FDE3BA"/>
                        </a:solidFill>
                        <a:ln w="12700" cap="rnd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>
                        <a:effectLst/>
                        <a:extLs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/>
                        <a:lstStyle/>
                        <a:p>
                          <a:endParaRPr lang="zh-CN" altLang="en-US"/>
                        </a:p>
                      </p:txBody>
                    </p:sp>
                    <p:sp>
                      <p:nvSpPr>
                        <p:cNvPr id="45" name="Line 102"/>
                        <p:cNvSpPr>
                          <a:spLocks noChangeShapeType="1"/>
                        </p:cNvSpPr>
                        <p:nvPr/>
                      </p:nvSpPr>
                      <p:spPr bwMode="auto">
                        <a:xfrm>
                          <a:off x="957" y="2534"/>
                          <a:ext cx="23" cy="49"/>
                        </a:xfrm>
                        <a:prstGeom prst="line">
                          <a:avLst/>
                        </a:prstGeom>
                        <a:noFill/>
                        <a:ln w="12700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/>
                        <a:lstStyle/>
                        <a:p>
                          <a:endParaRPr lang="zh-CN" altLang="en-US"/>
                        </a:p>
                      </p:txBody>
                    </p:sp>
                  </p:grpSp>
                </p:grpSp>
              </p:grpSp>
              <p:sp>
                <p:nvSpPr>
                  <p:cNvPr id="38" name="Freeform 106"/>
                  <p:cNvSpPr>
                    <a:spLocks/>
                  </p:cNvSpPr>
                  <p:nvPr/>
                </p:nvSpPr>
                <p:spPr bwMode="auto">
                  <a:xfrm>
                    <a:off x="1092" y="1699"/>
                    <a:ext cx="125" cy="229"/>
                  </a:xfrm>
                  <a:custGeom>
                    <a:avLst/>
                    <a:gdLst>
                      <a:gd name="T0" fmla="*/ 53 w 125"/>
                      <a:gd name="T1" fmla="*/ 0 h 229"/>
                      <a:gd name="T2" fmla="*/ 11 w 125"/>
                      <a:gd name="T3" fmla="*/ 34 h 229"/>
                      <a:gd name="T4" fmla="*/ 0 w 125"/>
                      <a:gd name="T5" fmla="*/ 73 h 229"/>
                      <a:gd name="T6" fmla="*/ 44 w 125"/>
                      <a:gd name="T7" fmla="*/ 108 h 229"/>
                      <a:gd name="T8" fmla="*/ 52 w 125"/>
                      <a:gd name="T9" fmla="*/ 135 h 229"/>
                      <a:gd name="T10" fmla="*/ 37 w 125"/>
                      <a:gd name="T11" fmla="*/ 197 h 229"/>
                      <a:gd name="T12" fmla="*/ 45 w 125"/>
                      <a:gd name="T13" fmla="*/ 222 h 229"/>
                      <a:gd name="T14" fmla="*/ 96 w 125"/>
                      <a:gd name="T15" fmla="*/ 228 h 229"/>
                      <a:gd name="T16" fmla="*/ 124 w 125"/>
                      <a:gd name="T17" fmla="*/ 82 h 229"/>
                      <a:gd name="T18" fmla="*/ 83 w 125"/>
                      <a:gd name="T19" fmla="*/ 30 h 229"/>
                      <a:gd name="T20" fmla="*/ 69 w 125"/>
                      <a:gd name="T21" fmla="*/ 15 h 229"/>
                      <a:gd name="T22" fmla="*/ 53 w 125"/>
                      <a:gd name="T23" fmla="*/ 0 h 22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125" h="229">
                        <a:moveTo>
                          <a:pt x="53" y="0"/>
                        </a:moveTo>
                        <a:lnTo>
                          <a:pt x="11" y="34"/>
                        </a:lnTo>
                        <a:lnTo>
                          <a:pt x="0" y="73"/>
                        </a:lnTo>
                        <a:lnTo>
                          <a:pt x="44" y="108"/>
                        </a:lnTo>
                        <a:lnTo>
                          <a:pt x="52" y="135"/>
                        </a:lnTo>
                        <a:lnTo>
                          <a:pt x="37" y="197"/>
                        </a:lnTo>
                        <a:lnTo>
                          <a:pt x="45" y="222"/>
                        </a:lnTo>
                        <a:lnTo>
                          <a:pt x="96" y="228"/>
                        </a:lnTo>
                        <a:lnTo>
                          <a:pt x="124" y="82"/>
                        </a:lnTo>
                        <a:lnTo>
                          <a:pt x="83" y="30"/>
                        </a:lnTo>
                        <a:lnTo>
                          <a:pt x="69" y="15"/>
                        </a:lnTo>
                        <a:lnTo>
                          <a:pt x="53" y="0"/>
                        </a:lnTo>
                      </a:path>
                    </a:pathLst>
                  </a:custGeom>
                  <a:solidFill>
                    <a:srgbClr val="FDE3BA"/>
                  </a:solidFill>
                  <a:ln w="12700" cap="rnd" cmpd="sng">
                    <a:solidFill>
                      <a:srgbClr val="00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</p:grpSp>
          <p:grpSp>
            <p:nvGrpSpPr>
              <p:cNvPr id="32" name="Group 111"/>
              <p:cNvGrpSpPr>
                <a:grpSpLocks/>
              </p:cNvGrpSpPr>
              <p:nvPr/>
            </p:nvGrpSpPr>
            <p:grpSpPr bwMode="auto">
              <a:xfrm>
                <a:off x="1361" y="2496"/>
                <a:ext cx="31" cy="143"/>
                <a:chOff x="1361" y="2496"/>
                <a:chExt cx="31" cy="143"/>
              </a:xfrm>
            </p:grpSpPr>
            <p:sp>
              <p:nvSpPr>
                <p:cNvPr id="33" name="Oval 109"/>
                <p:cNvSpPr>
                  <a:spLocks noChangeArrowheads="1"/>
                </p:cNvSpPr>
                <p:nvPr/>
              </p:nvSpPr>
              <p:spPr bwMode="auto">
                <a:xfrm>
                  <a:off x="1361" y="2496"/>
                  <a:ext cx="31" cy="55"/>
                </a:xfrm>
                <a:prstGeom prst="ellipse">
                  <a:avLst/>
                </a:prstGeom>
                <a:solidFill>
                  <a:srgbClr val="FDE3BA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4" name="Oval 110"/>
                <p:cNvSpPr>
                  <a:spLocks noChangeArrowheads="1"/>
                </p:cNvSpPr>
                <p:nvPr/>
              </p:nvSpPr>
              <p:spPr bwMode="auto">
                <a:xfrm>
                  <a:off x="1361" y="2583"/>
                  <a:ext cx="30" cy="56"/>
                </a:xfrm>
                <a:prstGeom prst="ellipse">
                  <a:avLst/>
                </a:prstGeom>
                <a:solidFill>
                  <a:srgbClr val="FDE3BA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</p:grpSp>
      </p:grpSp>
      <p:grpSp>
        <p:nvGrpSpPr>
          <p:cNvPr id="116" name="Group 122"/>
          <p:cNvGrpSpPr>
            <a:grpSpLocks/>
          </p:cNvGrpSpPr>
          <p:nvPr/>
        </p:nvGrpSpPr>
        <p:grpSpPr bwMode="auto">
          <a:xfrm>
            <a:off x="3138736" y="4130328"/>
            <a:ext cx="2319338" cy="1620838"/>
            <a:chOff x="1920" y="2808"/>
            <a:chExt cx="1461" cy="1021"/>
          </a:xfrm>
        </p:grpSpPr>
        <p:sp>
          <p:nvSpPr>
            <p:cNvPr id="117" name="Freeform 114"/>
            <p:cNvSpPr>
              <a:spLocks/>
            </p:cNvSpPr>
            <p:nvPr/>
          </p:nvSpPr>
          <p:spPr bwMode="auto">
            <a:xfrm>
              <a:off x="1920" y="3680"/>
              <a:ext cx="697" cy="140"/>
            </a:xfrm>
            <a:custGeom>
              <a:avLst/>
              <a:gdLst>
                <a:gd name="T0" fmla="*/ 207 w 697"/>
                <a:gd name="T1" fmla="*/ 0 h 140"/>
                <a:gd name="T2" fmla="*/ 641 w 697"/>
                <a:gd name="T3" fmla="*/ 0 h 140"/>
                <a:gd name="T4" fmla="*/ 696 w 697"/>
                <a:gd name="T5" fmla="*/ 139 h 140"/>
                <a:gd name="T6" fmla="*/ 0 w 697"/>
                <a:gd name="T7" fmla="*/ 127 h 140"/>
                <a:gd name="T8" fmla="*/ 207 w 697"/>
                <a:gd name="T9" fmla="*/ 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7" h="140">
                  <a:moveTo>
                    <a:pt x="207" y="0"/>
                  </a:moveTo>
                  <a:lnTo>
                    <a:pt x="641" y="0"/>
                  </a:lnTo>
                  <a:lnTo>
                    <a:pt x="696" y="139"/>
                  </a:lnTo>
                  <a:lnTo>
                    <a:pt x="0" y="127"/>
                  </a:lnTo>
                  <a:lnTo>
                    <a:pt x="207" y="0"/>
                  </a:lnTo>
                </a:path>
              </a:pathLst>
            </a:custGeom>
            <a:solidFill>
              <a:srgbClr val="3F3F3F"/>
            </a:solidFill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118" name="Group 121"/>
            <p:cNvGrpSpPr>
              <a:grpSpLocks/>
            </p:cNvGrpSpPr>
            <p:nvPr/>
          </p:nvGrpSpPr>
          <p:grpSpPr bwMode="auto">
            <a:xfrm>
              <a:off x="2257" y="2808"/>
              <a:ext cx="1124" cy="1021"/>
              <a:chOff x="2257" y="2808"/>
              <a:chExt cx="1124" cy="1021"/>
            </a:xfrm>
          </p:grpSpPr>
          <p:grpSp>
            <p:nvGrpSpPr>
              <p:cNvPr id="119" name="Group 119"/>
              <p:cNvGrpSpPr>
                <a:grpSpLocks/>
              </p:cNvGrpSpPr>
              <p:nvPr/>
            </p:nvGrpSpPr>
            <p:grpSpPr bwMode="auto">
              <a:xfrm>
                <a:off x="2318" y="2920"/>
                <a:ext cx="934" cy="909"/>
                <a:chOff x="2318" y="2920"/>
                <a:chExt cx="934" cy="909"/>
              </a:xfrm>
            </p:grpSpPr>
            <p:sp>
              <p:nvSpPr>
                <p:cNvPr id="121" name="Freeform 115"/>
                <p:cNvSpPr>
                  <a:spLocks/>
                </p:cNvSpPr>
                <p:nvPr/>
              </p:nvSpPr>
              <p:spPr bwMode="auto">
                <a:xfrm>
                  <a:off x="2318" y="2920"/>
                  <a:ext cx="934" cy="909"/>
                </a:xfrm>
                <a:custGeom>
                  <a:avLst/>
                  <a:gdLst>
                    <a:gd name="T0" fmla="*/ 377 w 934"/>
                    <a:gd name="T1" fmla="*/ 0 h 909"/>
                    <a:gd name="T2" fmla="*/ 620 w 934"/>
                    <a:gd name="T3" fmla="*/ 0 h 909"/>
                    <a:gd name="T4" fmla="*/ 595 w 934"/>
                    <a:gd name="T5" fmla="*/ 26 h 909"/>
                    <a:gd name="T6" fmla="*/ 580 w 934"/>
                    <a:gd name="T7" fmla="*/ 46 h 909"/>
                    <a:gd name="T8" fmla="*/ 569 w 934"/>
                    <a:gd name="T9" fmla="*/ 66 h 909"/>
                    <a:gd name="T10" fmla="*/ 562 w 934"/>
                    <a:gd name="T11" fmla="*/ 86 h 909"/>
                    <a:gd name="T12" fmla="*/ 554 w 934"/>
                    <a:gd name="T13" fmla="*/ 114 h 909"/>
                    <a:gd name="T14" fmla="*/ 549 w 934"/>
                    <a:gd name="T15" fmla="*/ 139 h 909"/>
                    <a:gd name="T16" fmla="*/ 543 w 934"/>
                    <a:gd name="T17" fmla="*/ 176 h 909"/>
                    <a:gd name="T18" fmla="*/ 537 w 934"/>
                    <a:gd name="T19" fmla="*/ 222 h 909"/>
                    <a:gd name="T20" fmla="*/ 534 w 934"/>
                    <a:gd name="T21" fmla="*/ 277 h 909"/>
                    <a:gd name="T22" fmla="*/ 529 w 934"/>
                    <a:gd name="T23" fmla="*/ 367 h 909"/>
                    <a:gd name="T24" fmla="*/ 529 w 934"/>
                    <a:gd name="T25" fmla="*/ 427 h 909"/>
                    <a:gd name="T26" fmla="*/ 533 w 934"/>
                    <a:gd name="T27" fmla="*/ 486 h 909"/>
                    <a:gd name="T28" fmla="*/ 538 w 934"/>
                    <a:gd name="T29" fmla="*/ 533 h 909"/>
                    <a:gd name="T30" fmla="*/ 544 w 934"/>
                    <a:gd name="T31" fmla="*/ 569 h 909"/>
                    <a:gd name="T32" fmla="*/ 556 w 934"/>
                    <a:gd name="T33" fmla="*/ 604 h 909"/>
                    <a:gd name="T34" fmla="*/ 566 w 934"/>
                    <a:gd name="T35" fmla="*/ 621 h 909"/>
                    <a:gd name="T36" fmla="*/ 585 w 934"/>
                    <a:gd name="T37" fmla="*/ 642 h 909"/>
                    <a:gd name="T38" fmla="*/ 609 w 934"/>
                    <a:gd name="T39" fmla="*/ 661 h 909"/>
                    <a:gd name="T40" fmla="*/ 639 w 934"/>
                    <a:gd name="T41" fmla="*/ 676 h 909"/>
                    <a:gd name="T42" fmla="*/ 676 w 934"/>
                    <a:gd name="T43" fmla="*/ 694 h 909"/>
                    <a:gd name="T44" fmla="*/ 708 w 934"/>
                    <a:gd name="T45" fmla="*/ 706 h 909"/>
                    <a:gd name="T46" fmla="*/ 755 w 934"/>
                    <a:gd name="T47" fmla="*/ 725 h 909"/>
                    <a:gd name="T48" fmla="*/ 841 w 934"/>
                    <a:gd name="T49" fmla="*/ 761 h 909"/>
                    <a:gd name="T50" fmla="*/ 933 w 934"/>
                    <a:gd name="T51" fmla="*/ 798 h 909"/>
                    <a:gd name="T52" fmla="*/ 933 w 934"/>
                    <a:gd name="T53" fmla="*/ 830 h 909"/>
                    <a:gd name="T54" fmla="*/ 882 w 934"/>
                    <a:gd name="T55" fmla="*/ 850 h 909"/>
                    <a:gd name="T56" fmla="*/ 824 w 934"/>
                    <a:gd name="T57" fmla="*/ 868 h 909"/>
                    <a:gd name="T58" fmla="*/ 744 w 934"/>
                    <a:gd name="T59" fmla="*/ 884 h 909"/>
                    <a:gd name="T60" fmla="*/ 658 w 934"/>
                    <a:gd name="T61" fmla="*/ 896 h 909"/>
                    <a:gd name="T62" fmla="*/ 578 w 934"/>
                    <a:gd name="T63" fmla="*/ 903 h 909"/>
                    <a:gd name="T64" fmla="*/ 473 w 934"/>
                    <a:gd name="T65" fmla="*/ 908 h 909"/>
                    <a:gd name="T66" fmla="*/ 373 w 934"/>
                    <a:gd name="T67" fmla="*/ 903 h 909"/>
                    <a:gd name="T68" fmla="*/ 298 w 934"/>
                    <a:gd name="T69" fmla="*/ 894 h 909"/>
                    <a:gd name="T70" fmla="*/ 208 w 934"/>
                    <a:gd name="T71" fmla="*/ 884 h 909"/>
                    <a:gd name="T72" fmla="*/ 121 w 934"/>
                    <a:gd name="T73" fmla="*/ 868 h 909"/>
                    <a:gd name="T74" fmla="*/ 53 w 934"/>
                    <a:gd name="T75" fmla="*/ 850 h 909"/>
                    <a:gd name="T76" fmla="*/ 0 w 934"/>
                    <a:gd name="T77" fmla="*/ 830 h 909"/>
                    <a:gd name="T78" fmla="*/ 0 w 934"/>
                    <a:gd name="T79" fmla="*/ 798 h 909"/>
                    <a:gd name="T80" fmla="*/ 112 w 934"/>
                    <a:gd name="T81" fmla="*/ 760 h 909"/>
                    <a:gd name="T82" fmla="*/ 207 w 934"/>
                    <a:gd name="T83" fmla="*/ 725 h 909"/>
                    <a:gd name="T84" fmla="*/ 255 w 934"/>
                    <a:gd name="T85" fmla="*/ 706 h 909"/>
                    <a:gd name="T86" fmla="*/ 286 w 934"/>
                    <a:gd name="T87" fmla="*/ 694 h 909"/>
                    <a:gd name="T88" fmla="*/ 318 w 934"/>
                    <a:gd name="T89" fmla="*/ 676 h 909"/>
                    <a:gd name="T90" fmla="*/ 344 w 934"/>
                    <a:gd name="T91" fmla="*/ 659 h 909"/>
                    <a:gd name="T92" fmla="*/ 360 w 934"/>
                    <a:gd name="T93" fmla="*/ 645 h 909"/>
                    <a:gd name="T94" fmla="*/ 381 w 934"/>
                    <a:gd name="T95" fmla="*/ 624 h 909"/>
                    <a:gd name="T96" fmla="*/ 395 w 934"/>
                    <a:gd name="T97" fmla="*/ 604 h 909"/>
                    <a:gd name="T98" fmla="*/ 409 w 934"/>
                    <a:gd name="T99" fmla="*/ 569 h 909"/>
                    <a:gd name="T100" fmla="*/ 418 w 934"/>
                    <a:gd name="T101" fmla="*/ 534 h 909"/>
                    <a:gd name="T102" fmla="*/ 428 w 934"/>
                    <a:gd name="T103" fmla="*/ 486 h 909"/>
                    <a:gd name="T104" fmla="*/ 436 w 934"/>
                    <a:gd name="T105" fmla="*/ 427 h 909"/>
                    <a:gd name="T106" fmla="*/ 440 w 934"/>
                    <a:gd name="T107" fmla="*/ 367 h 909"/>
                    <a:gd name="T108" fmla="*/ 444 w 934"/>
                    <a:gd name="T109" fmla="*/ 280 h 909"/>
                    <a:gd name="T110" fmla="*/ 439 w 934"/>
                    <a:gd name="T111" fmla="*/ 221 h 909"/>
                    <a:gd name="T112" fmla="*/ 437 w 934"/>
                    <a:gd name="T113" fmla="*/ 158 h 909"/>
                    <a:gd name="T114" fmla="*/ 434 w 934"/>
                    <a:gd name="T115" fmla="*/ 123 h 909"/>
                    <a:gd name="T116" fmla="*/ 428 w 934"/>
                    <a:gd name="T117" fmla="*/ 90 h 909"/>
                    <a:gd name="T118" fmla="*/ 420 w 934"/>
                    <a:gd name="T119" fmla="*/ 63 h 909"/>
                    <a:gd name="T120" fmla="*/ 411 w 934"/>
                    <a:gd name="T121" fmla="*/ 43 h 909"/>
                    <a:gd name="T122" fmla="*/ 398 w 934"/>
                    <a:gd name="T123" fmla="*/ 23 h 909"/>
                    <a:gd name="T124" fmla="*/ 377 w 934"/>
                    <a:gd name="T125" fmla="*/ 0 h 90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934" h="909">
                      <a:moveTo>
                        <a:pt x="377" y="0"/>
                      </a:moveTo>
                      <a:lnTo>
                        <a:pt x="620" y="0"/>
                      </a:lnTo>
                      <a:lnTo>
                        <a:pt x="595" y="26"/>
                      </a:lnTo>
                      <a:lnTo>
                        <a:pt x="580" y="46"/>
                      </a:lnTo>
                      <a:lnTo>
                        <a:pt x="569" y="66"/>
                      </a:lnTo>
                      <a:lnTo>
                        <a:pt x="562" y="86"/>
                      </a:lnTo>
                      <a:lnTo>
                        <a:pt x="554" y="114"/>
                      </a:lnTo>
                      <a:lnTo>
                        <a:pt x="549" y="139"/>
                      </a:lnTo>
                      <a:lnTo>
                        <a:pt x="543" y="176"/>
                      </a:lnTo>
                      <a:lnTo>
                        <a:pt x="537" y="222"/>
                      </a:lnTo>
                      <a:lnTo>
                        <a:pt x="534" y="277"/>
                      </a:lnTo>
                      <a:lnTo>
                        <a:pt x="529" y="367"/>
                      </a:lnTo>
                      <a:lnTo>
                        <a:pt x="529" y="427"/>
                      </a:lnTo>
                      <a:lnTo>
                        <a:pt x="533" y="486"/>
                      </a:lnTo>
                      <a:lnTo>
                        <a:pt x="538" y="533"/>
                      </a:lnTo>
                      <a:lnTo>
                        <a:pt x="544" y="569"/>
                      </a:lnTo>
                      <a:lnTo>
                        <a:pt x="556" y="604"/>
                      </a:lnTo>
                      <a:lnTo>
                        <a:pt x="566" y="621"/>
                      </a:lnTo>
                      <a:lnTo>
                        <a:pt x="585" y="642"/>
                      </a:lnTo>
                      <a:lnTo>
                        <a:pt x="609" y="661"/>
                      </a:lnTo>
                      <a:lnTo>
                        <a:pt x="639" y="676"/>
                      </a:lnTo>
                      <a:lnTo>
                        <a:pt x="676" y="694"/>
                      </a:lnTo>
                      <a:lnTo>
                        <a:pt x="708" y="706"/>
                      </a:lnTo>
                      <a:lnTo>
                        <a:pt x="755" y="725"/>
                      </a:lnTo>
                      <a:lnTo>
                        <a:pt x="841" y="761"/>
                      </a:lnTo>
                      <a:lnTo>
                        <a:pt x="933" y="798"/>
                      </a:lnTo>
                      <a:lnTo>
                        <a:pt x="933" y="830"/>
                      </a:lnTo>
                      <a:lnTo>
                        <a:pt x="882" y="850"/>
                      </a:lnTo>
                      <a:lnTo>
                        <a:pt x="824" y="868"/>
                      </a:lnTo>
                      <a:lnTo>
                        <a:pt x="744" y="884"/>
                      </a:lnTo>
                      <a:lnTo>
                        <a:pt x="658" y="896"/>
                      </a:lnTo>
                      <a:lnTo>
                        <a:pt x="578" y="903"/>
                      </a:lnTo>
                      <a:lnTo>
                        <a:pt x="473" y="908"/>
                      </a:lnTo>
                      <a:lnTo>
                        <a:pt x="373" y="903"/>
                      </a:lnTo>
                      <a:lnTo>
                        <a:pt x="298" y="894"/>
                      </a:lnTo>
                      <a:lnTo>
                        <a:pt x="208" y="884"/>
                      </a:lnTo>
                      <a:lnTo>
                        <a:pt x="121" y="868"/>
                      </a:lnTo>
                      <a:lnTo>
                        <a:pt x="53" y="850"/>
                      </a:lnTo>
                      <a:lnTo>
                        <a:pt x="0" y="830"/>
                      </a:lnTo>
                      <a:lnTo>
                        <a:pt x="0" y="798"/>
                      </a:lnTo>
                      <a:lnTo>
                        <a:pt x="112" y="760"/>
                      </a:lnTo>
                      <a:lnTo>
                        <a:pt x="207" y="725"/>
                      </a:lnTo>
                      <a:lnTo>
                        <a:pt x="255" y="706"/>
                      </a:lnTo>
                      <a:lnTo>
                        <a:pt x="286" y="694"/>
                      </a:lnTo>
                      <a:lnTo>
                        <a:pt x="318" y="676"/>
                      </a:lnTo>
                      <a:lnTo>
                        <a:pt x="344" y="659"/>
                      </a:lnTo>
                      <a:lnTo>
                        <a:pt x="360" y="645"/>
                      </a:lnTo>
                      <a:lnTo>
                        <a:pt x="381" y="624"/>
                      </a:lnTo>
                      <a:lnTo>
                        <a:pt x="395" y="604"/>
                      </a:lnTo>
                      <a:lnTo>
                        <a:pt x="409" y="569"/>
                      </a:lnTo>
                      <a:lnTo>
                        <a:pt x="418" y="534"/>
                      </a:lnTo>
                      <a:lnTo>
                        <a:pt x="428" y="486"/>
                      </a:lnTo>
                      <a:lnTo>
                        <a:pt x="436" y="427"/>
                      </a:lnTo>
                      <a:lnTo>
                        <a:pt x="440" y="367"/>
                      </a:lnTo>
                      <a:lnTo>
                        <a:pt x="444" y="280"/>
                      </a:lnTo>
                      <a:lnTo>
                        <a:pt x="439" y="221"/>
                      </a:lnTo>
                      <a:lnTo>
                        <a:pt x="437" y="158"/>
                      </a:lnTo>
                      <a:lnTo>
                        <a:pt x="434" y="123"/>
                      </a:lnTo>
                      <a:lnTo>
                        <a:pt x="428" y="90"/>
                      </a:lnTo>
                      <a:lnTo>
                        <a:pt x="420" y="63"/>
                      </a:lnTo>
                      <a:lnTo>
                        <a:pt x="411" y="43"/>
                      </a:lnTo>
                      <a:lnTo>
                        <a:pt x="398" y="23"/>
                      </a:lnTo>
                      <a:lnTo>
                        <a:pt x="377" y="0"/>
                      </a:lnTo>
                    </a:path>
                  </a:pathLst>
                </a:custGeom>
                <a:solidFill>
                  <a:srgbClr val="800000"/>
                </a:solidFill>
                <a:ln w="12700" cap="rnd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grpSp>
              <p:nvGrpSpPr>
                <p:cNvPr id="122" name="Group 118"/>
                <p:cNvGrpSpPr>
                  <a:grpSpLocks/>
                </p:cNvGrpSpPr>
                <p:nvPr/>
              </p:nvGrpSpPr>
              <p:grpSpPr bwMode="auto">
                <a:xfrm>
                  <a:off x="2318" y="3575"/>
                  <a:ext cx="930" cy="223"/>
                  <a:chOff x="2318" y="3575"/>
                  <a:chExt cx="930" cy="223"/>
                </a:xfrm>
              </p:grpSpPr>
              <p:sp>
                <p:nvSpPr>
                  <p:cNvPr id="123" name="Freeform 116"/>
                  <p:cNvSpPr>
                    <a:spLocks/>
                  </p:cNvSpPr>
                  <p:nvPr/>
                </p:nvSpPr>
                <p:spPr bwMode="auto">
                  <a:xfrm>
                    <a:off x="2673" y="3575"/>
                    <a:ext cx="245" cy="30"/>
                  </a:xfrm>
                  <a:custGeom>
                    <a:avLst/>
                    <a:gdLst>
                      <a:gd name="T0" fmla="*/ 0 w 245"/>
                      <a:gd name="T1" fmla="*/ 1 h 30"/>
                      <a:gd name="T2" fmla="*/ 27 w 245"/>
                      <a:gd name="T3" fmla="*/ 12 h 30"/>
                      <a:gd name="T4" fmla="*/ 58 w 245"/>
                      <a:gd name="T5" fmla="*/ 21 h 30"/>
                      <a:gd name="T6" fmla="*/ 92 w 245"/>
                      <a:gd name="T7" fmla="*/ 26 h 30"/>
                      <a:gd name="T8" fmla="*/ 127 w 245"/>
                      <a:gd name="T9" fmla="*/ 29 h 30"/>
                      <a:gd name="T10" fmla="*/ 166 w 245"/>
                      <a:gd name="T11" fmla="*/ 25 h 30"/>
                      <a:gd name="T12" fmla="*/ 200 w 245"/>
                      <a:gd name="T13" fmla="*/ 17 h 30"/>
                      <a:gd name="T14" fmla="*/ 225 w 245"/>
                      <a:gd name="T15" fmla="*/ 10 h 30"/>
                      <a:gd name="T16" fmla="*/ 244 w 245"/>
                      <a:gd name="T17" fmla="*/ 0 h 3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245" h="30">
                        <a:moveTo>
                          <a:pt x="0" y="1"/>
                        </a:moveTo>
                        <a:lnTo>
                          <a:pt x="27" y="12"/>
                        </a:lnTo>
                        <a:lnTo>
                          <a:pt x="58" y="21"/>
                        </a:lnTo>
                        <a:lnTo>
                          <a:pt x="92" y="26"/>
                        </a:lnTo>
                        <a:lnTo>
                          <a:pt x="127" y="29"/>
                        </a:lnTo>
                        <a:lnTo>
                          <a:pt x="166" y="25"/>
                        </a:lnTo>
                        <a:lnTo>
                          <a:pt x="200" y="17"/>
                        </a:lnTo>
                        <a:lnTo>
                          <a:pt x="225" y="10"/>
                        </a:lnTo>
                        <a:lnTo>
                          <a:pt x="244" y="0"/>
                        </a:lnTo>
                      </a:path>
                    </a:pathLst>
                  </a:custGeom>
                  <a:noFill/>
                  <a:ln w="12700" cap="rnd" cmpd="sng">
                    <a:solidFill>
                      <a:srgbClr val="00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4" name="Freeform 117"/>
                  <p:cNvSpPr>
                    <a:spLocks/>
                  </p:cNvSpPr>
                  <p:nvPr/>
                </p:nvSpPr>
                <p:spPr bwMode="auto">
                  <a:xfrm>
                    <a:off x="2318" y="3720"/>
                    <a:ext cx="930" cy="78"/>
                  </a:xfrm>
                  <a:custGeom>
                    <a:avLst/>
                    <a:gdLst>
                      <a:gd name="T0" fmla="*/ 0 w 930"/>
                      <a:gd name="T1" fmla="*/ 1 h 78"/>
                      <a:gd name="T2" fmla="*/ 52 w 930"/>
                      <a:gd name="T3" fmla="*/ 20 h 78"/>
                      <a:gd name="T4" fmla="*/ 104 w 930"/>
                      <a:gd name="T5" fmla="*/ 33 h 78"/>
                      <a:gd name="T6" fmla="*/ 146 w 930"/>
                      <a:gd name="T7" fmla="*/ 44 h 78"/>
                      <a:gd name="T8" fmla="*/ 207 w 930"/>
                      <a:gd name="T9" fmla="*/ 53 h 78"/>
                      <a:gd name="T10" fmla="*/ 267 w 930"/>
                      <a:gd name="T11" fmla="*/ 61 h 78"/>
                      <a:gd name="T12" fmla="*/ 329 w 930"/>
                      <a:gd name="T13" fmla="*/ 68 h 78"/>
                      <a:gd name="T14" fmla="*/ 382 w 930"/>
                      <a:gd name="T15" fmla="*/ 74 h 78"/>
                      <a:gd name="T16" fmla="*/ 468 w 930"/>
                      <a:gd name="T17" fmla="*/ 77 h 78"/>
                      <a:gd name="T18" fmla="*/ 569 w 930"/>
                      <a:gd name="T19" fmla="*/ 74 h 78"/>
                      <a:gd name="T20" fmla="*/ 631 w 930"/>
                      <a:gd name="T21" fmla="*/ 68 h 78"/>
                      <a:gd name="T22" fmla="*/ 733 w 930"/>
                      <a:gd name="T23" fmla="*/ 56 h 78"/>
                      <a:gd name="T24" fmla="*/ 786 w 930"/>
                      <a:gd name="T25" fmla="*/ 47 h 78"/>
                      <a:gd name="T26" fmla="*/ 833 w 930"/>
                      <a:gd name="T27" fmla="*/ 35 h 78"/>
                      <a:gd name="T28" fmla="*/ 888 w 930"/>
                      <a:gd name="T29" fmla="*/ 17 h 78"/>
                      <a:gd name="T30" fmla="*/ 929 w 930"/>
                      <a:gd name="T31" fmla="*/ 0 h 7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</a:cxnLst>
                    <a:rect l="0" t="0" r="r" b="b"/>
                    <a:pathLst>
                      <a:path w="930" h="78">
                        <a:moveTo>
                          <a:pt x="0" y="1"/>
                        </a:moveTo>
                        <a:lnTo>
                          <a:pt x="52" y="20"/>
                        </a:lnTo>
                        <a:lnTo>
                          <a:pt x="104" y="33"/>
                        </a:lnTo>
                        <a:lnTo>
                          <a:pt x="146" y="44"/>
                        </a:lnTo>
                        <a:lnTo>
                          <a:pt x="207" y="53"/>
                        </a:lnTo>
                        <a:lnTo>
                          <a:pt x="267" y="61"/>
                        </a:lnTo>
                        <a:lnTo>
                          <a:pt x="329" y="68"/>
                        </a:lnTo>
                        <a:lnTo>
                          <a:pt x="382" y="74"/>
                        </a:lnTo>
                        <a:lnTo>
                          <a:pt x="468" y="77"/>
                        </a:lnTo>
                        <a:lnTo>
                          <a:pt x="569" y="74"/>
                        </a:lnTo>
                        <a:lnTo>
                          <a:pt x="631" y="68"/>
                        </a:lnTo>
                        <a:lnTo>
                          <a:pt x="733" y="56"/>
                        </a:lnTo>
                        <a:lnTo>
                          <a:pt x="786" y="47"/>
                        </a:lnTo>
                        <a:lnTo>
                          <a:pt x="833" y="35"/>
                        </a:lnTo>
                        <a:lnTo>
                          <a:pt x="888" y="17"/>
                        </a:lnTo>
                        <a:lnTo>
                          <a:pt x="929" y="0"/>
                        </a:lnTo>
                      </a:path>
                    </a:pathLst>
                  </a:custGeom>
                  <a:noFill/>
                  <a:ln w="12700" cap="rnd" cmpd="sng">
                    <a:solidFill>
                      <a:srgbClr val="00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</p:grpSp>
          <p:sp>
            <p:nvSpPr>
              <p:cNvPr id="120" name="Freeform 120"/>
              <p:cNvSpPr>
                <a:spLocks/>
              </p:cNvSpPr>
              <p:nvPr/>
            </p:nvSpPr>
            <p:spPr bwMode="auto">
              <a:xfrm>
                <a:off x="2257" y="2808"/>
                <a:ext cx="1124" cy="135"/>
              </a:xfrm>
              <a:custGeom>
                <a:avLst/>
                <a:gdLst>
                  <a:gd name="T0" fmla="*/ 0 w 1124"/>
                  <a:gd name="T1" fmla="*/ 0 h 135"/>
                  <a:gd name="T2" fmla="*/ 1123 w 1124"/>
                  <a:gd name="T3" fmla="*/ 0 h 135"/>
                  <a:gd name="T4" fmla="*/ 1123 w 1124"/>
                  <a:gd name="T5" fmla="*/ 134 h 135"/>
                  <a:gd name="T6" fmla="*/ 0 w 1124"/>
                  <a:gd name="T7" fmla="*/ 134 h 135"/>
                  <a:gd name="T8" fmla="*/ 0 w 1124"/>
                  <a:gd name="T9" fmla="*/ 0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24" h="135">
                    <a:moveTo>
                      <a:pt x="0" y="0"/>
                    </a:moveTo>
                    <a:lnTo>
                      <a:pt x="1123" y="0"/>
                    </a:lnTo>
                    <a:lnTo>
                      <a:pt x="1123" y="134"/>
                    </a:lnTo>
                    <a:lnTo>
                      <a:pt x="0" y="134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FF0000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sp>
        <p:nvSpPr>
          <p:cNvPr id="125" name="Rectangle 123"/>
          <p:cNvSpPr>
            <a:spLocks noChangeArrowheads="1"/>
          </p:cNvSpPr>
          <p:nvPr/>
        </p:nvSpPr>
        <p:spPr bwMode="auto">
          <a:xfrm>
            <a:off x="776536" y="5882928"/>
            <a:ext cx="2039938" cy="4572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 anchor="ctr"/>
          <a:lstStyle/>
          <a:p>
            <a:pPr algn="r" eaLnBrk="0" hangingPunct="0">
              <a:lnSpc>
                <a:spcPct val="90000"/>
              </a:lnSpc>
            </a:pPr>
            <a:r>
              <a:rPr lang="en-US" altLang="zh-CN" sz="2400" b="1">
                <a:solidFill>
                  <a:schemeClr val="bg2"/>
                </a:solidFill>
                <a:latin typeface="Arial" pitchFamily="34" charset="0"/>
              </a:rPr>
              <a:t>OS Designer</a:t>
            </a:r>
          </a:p>
        </p:txBody>
      </p:sp>
      <p:sp>
        <p:nvSpPr>
          <p:cNvPr id="126" name="Rectangle 124"/>
          <p:cNvSpPr>
            <a:spLocks noChangeArrowheads="1"/>
          </p:cNvSpPr>
          <p:nvPr/>
        </p:nvSpPr>
        <p:spPr bwMode="auto">
          <a:xfrm>
            <a:off x="4132511" y="3357216"/>
            <a:ext cx="727075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l" eaLnBrk="0" hangingPunct="0"/>
            <a:r>
              <a:rPr lang="en-US" altLang="zh-CN" sz="3200" b="1">
                <a:solidFill>
                  <a:schemeClr val="bg1"/>
                </a:solidFill>
                <a:latin typeface="Times New Roman" pitchFamily="18" charset="0"/>
              </a:rPr>
              <a:t>OS</a:t>
            </a:r>
          </a:p>
        </p:txBody>
      </p:sp>
      <p:sp>
        <p:nvSpPr>
          <p:cNvPr id="127" name="Rectangle 125"/>
          <p:cNvSpPr>
            <a:spLocks noChangeArrowheads="1"/>
          </p:cNvSpPr>
          <p:nvPr/>
        </p:nvSpPr>
        <p:spPr bwMode="auto">
          <a:xfrm>
            <a:off x="3976936" y="5330478"/>
            <a:ext cx="11255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 anchor="ctr"/>
          <a:lstStyle/>
          <a:p>
            <a:pPr algn="r" eaLnBrk="0" hangingPunct="0">
              <a:lnSpc>
                <a:spcPct val="90000"/>
              </a:lnSpc>
            </a:pPr>
            <a:r>
              <a:rPr lang="en-US" altLang="zh-CN" b="1">
                <a:solidFill>
                  <a:schemeClr val="accent2"/>
                </a:solidFill>
                <a:latin typeface="Times New Roman" pitchFamily="18" charset="0"/>
              </a:rPr>
              <a:t>Hardware</a:t>
            </a:r>
          </a:p>
        </p:txBody>
      </p:sp>
      <p:sp>
        <p:nvSpPr>
          <p:cNvPr id="128" name="Line 126"/>
          <p:cNvSpPr>
            <a:spLocks noChangeShapeType="1"/>
          </p:cNvSpPr>
          <p:nvPr/>
        </p:nvSpPr>
        <p:spPr bwMode="auto">
          <a:xfrm>
            <a:off x="719386" y="1653828"/>
            <a:ext cx="82677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9" name="Rectangle 127"/>
          <p:cNvSpPr>
            <a:spLocks noChangeArrowheads="1"/>
          </p:cNvSpPr>
          <p:nvPr/>
        </p:nvSpPr>
        <p:spPr bwMode="auto">
          <a:xfrm>
            <a:off x="7047161" y="1066453"/>
            <a:ext cx="16144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l" eaLnBrk="0" hangingPunct="0"/>
            <a:r>
              <a:rPr lang="en-US" altLang="zh-CN" sz="2400" b="1">
                <a:solidFill>
                  <a:schemeClr val="hlink"/>
                </a:solidFill>
                <a:latin typeface="Times New Roman" pitchFamily="18" charset="0"/>
              </a:rPr>
              <a:t>User Mode</a:t>
            </a:r>
          </a:p>
        </p:txBody>
      </p:sp>
      <p:sp>
        <p:nvSpPr>
          <p:cNvPr id="130" name="Rectangle 128"/>
          <p:cNvSpPr>
            <a:spLocks noChangeArrowheads="1"/>
          </p:cNvSpPr>
          <p:nvPr/>
        </p:nvSpPr>
        <p:spPr bwMode="auto">
          <a:xfrm>
            <a:off x="7066211" y="1885603"/>
            <a:ext cx="19018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l" eaLnBrk="0" hangingPunct="0"/>
            <a:r>
              <a:rPr lang="en-US" altLang="zh-CN" sz="2400" b="1">
                <a:solidFill>
                  <a:schemeClr val="hlink"/>
                </a:solidFill>
                <a:latin typeface="Times New Roman" pitchFamily="18" charset="0"/>
              </a:rPr>
              <a:t>Kernel Mode</a:t>
            </a:r>
          </a:p>
        </p:txBody>
      </p:sp>
      <p:grpSp>
        <p:nvGrpSpPr>
          <p:cNvPr id="131" name="Group 132"/>
          <p:cNvGrpSpPr>
            <a:grpSpLocks/>
          </p:cNvGrpSpPr>
          <p:nvPr/>
        </p:nvGrpSpPr>
        <p:grpSpPr bwMode="auto">
          <a:xfrm>
            <a:off x="2344986" y="980728"/>
            <a:ext cx="3987800" cy="520700"/>
            <a:chOff x="1420" y="628"/>
            <a:chExt cx="2512" cy="328"/>
          </a:xfrm>
        </p:grpSpPr>
        <p:sp>
          <p:nvSpPr>
            <p:cNvPr id="132" name="Rectangle 129"/>
            <p:cNvSpPr>
              <a:spLocks noChangeArrowheads="1"/>
            </p:cNvSpPr>
            <p:nvPr/>
          </p:nvSpPr>
          <p:spPr bwMode="auto">
            <a:xfrm>
              <a:off x="1420" y="628"/>
              <a:ext cx="916" cy="328"/>
            </a:xfrm>
            <a:prstGeom prst="rect">
              <a:avLst/>
            </a:prstGeom>
            <a:gradFill rotWithShape="0">
              <a:gsLst>
                <a:gs pos="0">
                  <a:srgbClr val="F95AB7"/>
                </a:gs>
                <a:gs pos="100000">
                  <a:srgbClr val="F95AB7">
                    <a:gamma/>
                    <a:shade val="69804"/>
                    <a:invGamma/>
                  </a:srgbClr>
                </a:gs>
              </a:gsLst>
              <a:path path="rect">
                <a:fillToRect r="100000" b="100000"/>
              </a:path>
            </a:gradFill>
            <a:ln w="12700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lIns="90488" tIns="44450" rIns="90488" bIns="44450" anchor="ctr"/>
            <a:lstStyle/>
            <a:p>
              <a:pPr algn="ctr" eaLnBrk="0" hangingPunct="0"/>
              <a:r>
                <a:rPr lang="en-US" altLang="zh-CN" sz="1800" b="1" dirty="0">
                  <a:latin typeface="Times New Roman" pitchFamily="18" charset="0"/>
                </a:rPr>
                <a:t>Application</a:t>
              </a:r>
            </a:p>
            <a:p>
              <a:pPr algn="ctr" eaLnBrk="0" hangingPunct="0"/>
              <a:r>
                <a:rPr lang="en-US" altLang="zh-CN" sz="1800" b="1" dirty="0">
                  <a:latin typeface="Times New Roman" pitchFamily="18" charset="0"/>
                </a:rPr>
                <a:t>Programs</a:t>
              </a:r>
            </a:p>
          </p:txBody>
        </p:sp>
        <p:sp>
          <p:nvSpPr>
            <p:cNvPr id="133" name="Line 130"/>
            <p:cNvSpPr>
              <a:spLocks noChangeShapeType="1"/>
            </p:cNvSpPr>
            <p:nvPr/>
          </p:nvSpPr>
          <p:spPr bwMode="auto">
            <a:xfrm>
              <a:off x="2388" y="816"/>
              <a:ext cx="576" cy="0"/>
            </a:xfrm>
            <a:prstGeom prst="line">
              <a:avLst/>
            </a:prstGeom>
            <a:noFill/>
            <a:ln w="25400">
              <a:solidFill>
                <a:srgbClr val="714400"/>
              </a:solidFill>
              <a:prstDash val="lgDash"/>
              <a:round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4" name="Rectangle 131"/>
            <p:cNvSpPr>
              <a:spLocks noChangeArrowheads="1"/>
            </p:cNvSpPr>
            <p:nvPr/>
          </p:nvSpPr>
          <p:spPr bwMode="auto">
            <a:xfrm>
              <a:off x="3016" y="628"/>
              <a:ext cx="916" cy="328"/>
            </a:xfrm>
            <a:prstGeom prst="rect">
              <a:avLst/>
            </a:prstGeom>
            <a:gradFill rotWithShape="0">
              <a:gsLst>
                <a:gs pos="0">
                  <a:srgbClr val="F95AB7"/>
                </a:gs>
                <a:gs pos="100000">
                  <a:srgbClr val="F95AB7">
                    <a:gamma/>
                    <a:shade val="69804"/>
                    <a:invGamma/>
                  </a:srgbClr>
                </a:gs>
              </a:gsLst>
              <a:path path="rect">
                <a:fillToRect r="100000" b="100000"/>
              </a:path>
            </a:gradFill>
            <a:ln w="12700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lIns="90488" tIns="44450" rIns="90488" bIns="44450" anchor="ctr"/>
            <a:lstStyle/>
            <a:p>
              <a:pPr algn="ctr" eaLnBrk="0" hangingPunct="0"/>
              <a:r>
                <a:rPr lang="en-US" altLang="zh-CN" sz="1800" b="1">
                  <a:latin typeface="Times New Roman" pitchFamily="18" charset="0"/>
                </a:rPr>
                <a:t>Application</a:t>
              </a:r>
            </a:p>
            <a:p>
              <a:pPr algn="ctr" eaLnBrk="0" hangingPunct="0"/>
              <a:r>
                <a:rPr lang="en-US" altLang="zh-CN" sz="1800" b="1">
                  <a:latin typeface="Times New Roman" pitchFamily="18" charset="0"/>
                </a:rPr>
                <a:t>Programs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38158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New trend in OS design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Operating system Part I Introduction</a:t>
            </a:r>
            <a:endParaRPr lang="zh-CN" altLang="en-US"/>
          </a:p>
        </p:txBody>
      </p:sp>
      <p:grpSp>
        <p:nvGrpSpPr>
          <p:cNvPr id="5" name="Group 23"/>
          <p:cNvGrpSpPr>
            <a:grpSpLocks/>
          </p:cNvGrpSpPr>
          <p:nvPr/>
        </p:nvGrpSpPr>
        <p:grpSpPr bwMode="auto">
          <a:xfrm>
            <a:off x="3338513" y="3368452"/>
            <a:ext cx="1314450" cy="1273175"/>
            <a:chOff x="2103" y="2352"/>
            <a:chExt cx="828" cy="802"/>
          </a:xfrm>
        </p:grpSpPr>
        <p:sp>
          <p:nvSpPr>
            <p:cNvPr id="6" name="Oval 3"/>
            <p:cNvSpPr>
              <a:spLocks noChangeArrowheads="1"/>
            </p:cNvSpPr>
            <p:nvPr/>
          </p:nvSpPr>
          <p:spPr bwMode="auto">
            <a:xfrm>
              <a:off x="2103" y="2352"/>
              <a:ext cx="828" cy="802"/>
            </a:xfrm>
            <a:prstGeom prst="ellipse">
              <a:avLst/>
            </a:prstGeom>
            <a:gradFill rotWithShape="0">
              <a:gsLst>
                <a:gs pos="0">
                  <a:srgbClr val="F6BF69">
                    <a:gamma/>
                    <a:tint val="50196"/>
                    <a:invGamma/>
                  </a:srgbClr>
                </a:gs>
                <a:gs pos="100000">
                  <a:srgbClr val="F6BF69"/>
                </a:gs>
              </a:gsLst>
              <a:lin ang="5400000" scaled="1"/>
            </a:gradFill>
            <a:ln>
              <a:noFill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  <a:extLst>
              <a:ext uri="{91240B29-F687-4F45-9708-019B960494DF}">
                <a14:hiddenLine xmlns:a14="http://schemas.microsoft.com/office/drawing/2010/main" w="76200">
                  <a:solidFill>
                    <a:schemeClr val="tx1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7" name="Group 22"/>
            <p:cNvGrpSpPr>
              <a:grpSpLocks/>
            </p:cNvGrpSpPr>
            <p:nvPr/>
          </p:nvGrpSpPr>
          <p:grpSpPr bwMode="auto">
            <a:xfrm>
              <a:off x="2103" y="2436"/>
              <a:ext cx="771" cy="595"/>
              <a:chOff x="2103" y="2436"/>
              <a:chExt cx="771" cy="595"/>
            </a:xfrm>
          </p:grpSpPr>
          <p:sp>
            <p:nvSpPr>
              <p:cNvPr id="8" name="Freeform 4"/>
              <p:cNvSpPr>
                <a:spLocks/>
              </p:cNvSpPr>
              <p:nvPr/>
            </p:nvSpPr>
            <p:spPr bwMode="auto">
              <a:xfrm>
                <a:off x="2212" y="2655"/>
                <a:ext cx="1" cy="6"/>
              </a:xfrm>
              <a:custGeom>
                <a:avLst/>
                <a:gdLst>
                  <a:gd name="T0" fmla="*/ 0 w 1"/>
                  <a:gd name="T1" fmla="*/ 0 h 6"/>
                  <a:gd name="T2" fmla="*/ 0 w 1"/>
                  <a:gd name="T3" fmla="*/ 5 h 6"/>
                  <a:gd name="T4" fmla="*/ 0 w 1"/>
                  <a:gd name="T5" fmla="*/ 5 h 6"/>
                  <a:gd name="T6" fmla="*/ 0 w 1"/>
                  <a:gd name="T7" fmla="*/ 2 h 6"/>
                  <a:gd name="T8" fmla="*/ 0 w 1"/>
                  <a:gd name="T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6">
                    <a:moveTo>
                      <a:pt x="0" y="0"/>
                    </a:moveTo>
                    <a:lnTo>
                      <a:pt x="0" y="5"/>
                    </a:lnTo>
                    <a:lnTo>
                      <a:pt x="0" y="5"/>
                    </a:lnTo>
                    <a:lnTo>
                      <a:pt x="0" y="2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folHlink"/>
              </a:solidFill>
              <a:ln>
                <a:noFill/>
              </a:ln>
              <a:effectLst>
                <a:outerShdw dist="107763" dir="2700000" algn="ctr" rotWithShape="0">
                  <a:schemeClr val="bg2">
                    <a:alpha val="50000"/>
                  </a:schemeClr>
                </a:outerShdw>
              </a:effectLst>
              <a:extLst>
                <a:ext uri="{91240B29-F687-4F45-9708-019B960494DF}">
                  <a14:hiddenLine xmlns:a14="http://schemas.microsoft.com/office/drawing/2010/main" w="76200" cap="rnd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" name="Freeform 5"/>
              <p:cNvSpPr>
                <a:spLocks/>
              </p:cNvSpPr>
              <p:nvPr/>
            </p:nvSpPr>
            <p:spPr bwMode="auto">
              <a:xfrm>
                <a:off x="2227" y="2669"/>
                <a:ext cx="3" cy="5"/>
              </a:xfrm>
              <a:custGeom>
                <a:avLst/>
                <a:gdLst>
                  <a:gd name="T0" fmla="*/ 0 w 3"/>
                  <a:gd name="T1" fmla="*/ 0 h 5"/>
                  <a:gd name="T2" fmla="*/ 2 w 3"/>
                  <a:gd name="T3" fmla="*/ 0 h 5"/>
                  <a:gd name="T4" fmla="*/ 2 w 3"/>
                  <a:gd name="T5" fmla="*/ 4 h 5"/>
                  <a:gd name="T6" fmla="*/ 0 w 3"/>
                  <a:gd name="T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5">
                    <a:moveTo>
                      <a:pt x="0" y="0"/>
                    </a:moveTo>
                    <a:lnTo>
                      <a:pt x="2" y="0"/>
                    </a:lnTo>
                    <a:lnTo>
                      <a:pt x="2" y="4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folHlink"/>
              </a:solidFill>
              <a:ln>
                <a:noFill/>
              </a:ln>
              <a:effectLst>
                <a:outerShdw dist="107763" dir="2700000" algn="ctr" rotWithShape="0">
                  <a:schemeClr val="bg2">
                    <a:alpha val="50000"/>
                  </a:schemeClr>
                </a:outerShdw>
              </a:effectLst>
              <a:extLst>
                <a:ext uri="{91240B29-F687-4F45-9708-019B960494DF}">
                  <a14:hiddenLine xmlns:a14="http://schemas.microsoft.com/office/drawing/2010/main" w="76200" cap="rnd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" name="Freeform 6"/>
              <p:cNvSpPr>
                <a:spLocks/>
              </p:cNvSpPr>
              <p:nvPr/>
            </p:nvSpPr>
            <p:spPr bwMode="auto">
              <a:xfrm>
                <a:off x="2270" y="2648"/>
                <a:ext cx="28" cy="26"/>
              </a:xfrm>
              <a:custGeom>
                <a:avLst/>
                <a:gdLst>
                  <a:gd name="T0" fmla="*/ 27 w 28"/>
                  <a:gd name="T1" fmla="*/ 0 h 26"/>
                  <a:gd name="T2" fmla="*/ 17 w 28"/>
                  <a:gd name="T3" fmla="*/ 0 h 26"/>
                  <a:gd name="T4" fmla="*/ 11 w 28"/>
                  <a:gd name="T5" fmla="*/ 7 h 26"/>
                  <a:gd name="T6" fmla="*/ 7 w 28"/>
                  <a:gd name="T7" fmla="*/ 7 h 26"/>
                  <a:gd name="T8" fmla="*/ 4 w 28"/>
                  <a:gd name="T9" fmla="*/ 10 h 26"/>
                  <a:gd name="T10" fmla="*/ 0 w 28"/>
                  <a:gd name="T11" fmla="*/ 10 h 26"/>
                  <a:gd name="T12" fmla="*/ 0 w 28"/>
                  <a:gd name="T13" fmla="*/ 19 h 26"/>
                  <a:gd name="T14" fmla="*/ 7 w 28"/>
                  <a:gd name="T15" fmla="*/ 25 h 26"/>
                  <a:gd name="T16" fmla="*/ 22 w 28"/>
                  <a:gd name="T17" fmla="*/ 25 h 26"/>
                  <a:gd name="T18" fmla="*/ 27 w 28"/>
                  <a:gd name="T19" fmla="*/ 19 h 26"/>
                  <a:gd name="T20" fmla="*/ 27 w 28"/>
                  <a:gd name="T21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8" h="26">
                    <a:moveTo>
                      <a:pt x="27" y="0"/>
                    </a:moveTo>
                    <a:lnTo>
                      <a:pt x="17" y="0"/>
                    </a:lnTo>
                    <a:lnTo>
                      <a:pt x="11" y="7"/>
                    </a:lnTo>
                    <a:lnTo>
                      <a:pt x="7" y="7"/>
                    </a:lnTo>
                    <a:lnTo>
                      <a:pt x="4" y="10"/>
                    </a:lnTo>
                    <a:lnTo>
                      <a:pt x="0" y="10"/>
                    </a:lnTo>
                    <a:lnTo>
                      <a:pt x="0" y="19"/>
                    </a:lnTo>
                    <a:lnTo>
                      <a:pt x="7" y="25"/>
                    </a:lnTo>
                    <a:lnTo>
                      <a:pt x="22" y="25"/>
                    </a:lnTo>
                    <a:lnTo>
                      <a:pt x="27" y="19"/>
                    </a:lnTo>
                    <a:lnTo>
                      <a:pt x="27" y="0"/>
                    </a:lnTo>
                  </a:path>
                </a:pathLst>
              </a:custGeom>
              <a:solidFill>
                <a:schemeClr val="folHlink"/>
              </a:solidFill>
              <a:ln>
                <a:noFill/>
              </a:ln>
              <a:effectLst>
                <a:outerShdw dist="107763" dir="2700000" algn="ctr" rotWithShape="0">
                  <a:schemeClr val="bg2">
                    <a:alpha val="50000"/>
                  </a:schemeClr>
                </a:outerShdw>
              </a:effectLst>
              <a:extLst>
                <a:ext uri="{91240B29-F687-4F45-9708-019B960494DF}">
                  <a14:hiddenLine xmlns:a14="http://schemas.microsoft.com/office/drawing/2010/main" w="76200" cap="rnd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" name="Freeform 7"/>
              <p:cNvSpPr>
                <a:spLocks/>
              </p:cNvSpPr>
              <p:nvPr/>
            </p:nvSpPr>
            <p:spPr bwMode="auto">
              <a:xfrm>
                <a:off x="2103" y="2669"/>
                <a:ext cx="248" cy="314"/>
              </a:xfrm>
              <a:custGeom>
                <a:avLst/>
                <a:gdLst>
                  <a:gd name="T0" fmla="*/ 59 w 248"/>
                  <a:gd name="T1" fmla="*/ 0 h 314"/>
                  <a:gd name="T2" fmla="*/ 54 w 248"/>
                  <a:gd name="T3" fmla="*/ 8 h 314"/>
                  <a:gd name="T4" fmla="*/ 35 w 248"/>
                  <a:gd name="T5" fmla="*/ 25 h 314"/>
                  <a:gd name="T6" fmla="*/ 30 w 248"/>
                  <a:gd name="T7" fmla="*/ 40 h 314"/>
                  <a:gd name="T8" fmla="*/ 16 w 248"/>
                  <a:gd name="T9" fmla="*/ 51 h 314"/>
                  <a:gd name="T10" fmla="*/ 7 w 248"/>
                  <a:gd name="T11" fmla="*/ 72 h 314"/>
                  <a:gd name="T12" fmla="*/ 7 w 248"/>
                  <a:gd name="T13" fmla="*/ 85 h 314"/>
                  <a:gd name="T14" fmla="*/ 0 w 248"/>
                  <a:gd name="T15" fmla="*/ 107 h 314"/>
                  <a:gd name="T16" fmla="*/ 9 w 248"/>
                  <a:gd name="T17" fmla="*/ 117 h 314"/>
                  <a:gd name="T18" fmla="*/ 31 w 248"/>
                  <a:gd name="T19" fmla="*/ 145 h 314"/>
                  <a:gd name="T20" fmla="*/ 38 w 248"/>
                  <a:gd name="T21" fmla="*/ 142 h 314"/>
                  <a:gd name="T22" fmla="*/ 76 w 248"/>
                  <a:gd name="T23" fmla="*/ 142 h 314"/>
                  <a:gd name="T24" fmla="*/ 95 w 248"/>
                  <a:gd name="T25" fmla="*/ 149 h 314"/>
                  <a:gd name="T26" fmla="*/ 92 w 248"/>
                  <a:gd name="T27" fmla="*/ 170 h 314"/>
                  <a:gd name="T28" fmla="*/ 106 w 248"/>
                  <a:gd name="T29" fmla="*/ 200 h 314"/>
                  <a:gd name="T30" fmla="*/ 105 w 248"/>
                  <a:gd name="T31" fmla="*/ 208 h 314"/>
                  <a:gd name="T32" fmla="*/ 110 w 248"/>
                  <a:gd name="T33" fmla="*/ 217 h 314"/>
                  <a:gd name="T34" fmla="*/ 102 w 248"/>
                  <a:gd name="T35" fmla="*/ 238 h 314"/>
                  <a:gd name="T36" fmla="*/ 112 w 248"/>
                  <a:gd name="T37" fmla="*/ 264 h 314"/>
                  <a:gd name="T38" fmla="*/ 118 w 248"/>
                  <a:gd name="T39" fmla="*/ 284 h 314"/>
                  <a:gd name="T40" fmla="*/ 124 w 248"/>
                  <a:gd name="T41" fmla="*/ 297 h 314"/>
                  <a:gd name="T42" fmla="*/ 131 w 248"/>
                  <a:gd name="T43" fmla="*/ 313 h 314"/>
                  <a:gd name="T44" fmla="*/ 144 w 248"/>
                  <a:gd name="T45" fmla="*/ 311 h 314"/>
                  <a:gd name="T46" fmla="*/ 166 w 248"/>
                  <a:gd name="T47" fmla="*/ 299 h 314"/>
                  <a:gd name="T48" fmla="*/ 176 w 248"/>
                  <a:gd name="T49" fmla="*/ 285 h 314"/>
                  <a:gd name="T50" fmla="*/ 175 w 248"/>
                  <a:gd name="T51" fmla="*/ 275 h 314"/>
                  <a:gd name="T52" fmla="*/ 188 w 248"/>
                  <a:gd name="T53" fmla="*/ 267 h 314"/>
                  <a:gd name="T54" fmla="*/ 186 w 248"/>
                  <a:gd name="T55" fmla="*/ 253 h 314"/>
                  <a:gd name="T56" fmla="*/ 205 w 248"/>
                  <a:gd name="T57" fmla="*/ 231 h 314"/>
                  <a:gd name="T58" fmla="*/ 207 w 248"/>
                  <a:gd name="T59" fmla="*/ 213 h 314"/>
                  <a:gd name="T60" fmla="*/ 202 w 248"/>
                  <a:gd name="T61" fmla="*/ 206 h 314"/>
                  <a:gd name="T62" fmla="*/ 205 w 248"/>
                  <a:gd name="T63" fmla="*/ 199 h 314"/>
                  <a:gd name="T64" fmla="*/ 200 w 248"/>
                  <a:gd name="T65" fmla="*/ 192 h 314"/>
                  <a:gd name="T66" fmla="*/ 214 w 248"/>
                  <a:gd name="T67" fmla="*/ 175 h 314"/>
                  <a:gd name="T68" fmla="*/ 214 w 248"/>
                  <a:gd name="T69" fmla="*/ 166 h 314"/>
                  <a:gd name="T70" fmla="*/ 234 w 248"/>
                  <a:gd name="T71" fmla="*/ 151 h 314"/>
                  <a:gd name="T72" fmla="*/ 247 w 248"/>
                  <a:gd name="T73" fmla="*/ 110 h 314"/>
                  <a:gd name="T74" fmla="*/ 229 w 248"/>
                  <a:gd name="T75" fmla="*/ 121 h 314"/>
                  <a:gd name="T76" fmla="*/ 213 w 248"/>
                  <a:gd name="T77" fmla="*/ 116 h 314"/>
                  <a:gd name="T78" fmla="*/ 215 w 248"/>
                  <a:gd name="T79" fmla="*/ 107 h 314"/>
                  <a:gd name="T80" fmla="*/ 199 w 248"/>
                  <a:gd name="T81" fmla="*/ 96 h 314"/>
                  <a:gd name="T82" fmla="*/ 192 w 248"/>
                  <a:gd name="T83" fmla="*/ 71 h 314"/>
                  <a:gd name="T84" fmla="*/ 176 w 248"/>
                  <a:gd name="T85" fmla="*/ 50 h 314"/>
                  <a:gd name="T86" fmla="*/ 176 w 248"/>
                  <a:gd name="T87" fmla="*/ 35 h 314"/>
                  <a:gd name="T88" fmla="*/ 168 w 248"/>
                  <a:gd name="T89" fmla="*/ 34 h 314"/>
                  <a:gd name="T90" fmla="*/ 163 w 248"/>
                  <a:gd name="T91" fmla="*/ 37 h 314"/>
                  <a:gd name="T92" fmla="*/ 139 w 248"/>
                  <a:gd name="T93" fmla="*/ 29 h 314"/>
                  <a:gd name="T94" fmla="*/ 133 w 248"/>
                  <a:gd name="T95" fmla="*/ 34 h 314"/>
                  <a:gd name="T96" fmla="*/ 128 w 248"/>
                  <a:gd name="T97" fmla="*/ 42 h 314"/>
                  <a:gd name="T98" fmla="*/ 116 w 248"/>
                  <a:gd name="T99" fmla="*/ 28 h 314"/>
                  <a:gd name="T100" fmla="*/ 104 w 248"/>
                  <a:gd name="T101" fmla="*/ 25 h 314"/>
                  <a:gd name="T102" fmla="*/ 103 w 248"/>
                  <a:gd name="T103" fmla="*/ 8 h 314"/>
                  <a:gd name="T104" fmla="*/ 85 w 248"/>
                  <a:gd name="T105" fmla="*/ 11 h 314"/>
                  <a:gd name="T106" fmla="*/ 74 w 248"/>
                  <a:gd name="T107" fmla="*/ 7 h 314"/>
                  <a:gd name="T108" fmla="*/ 59 w 248"/>
                  <a:gd name="T109" fmla="*/ 0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248" h="314">
                    <a:moveTo>
                      <a:pt x="59" y="0"/>
                    </a:moveTo>
                    <a:lnTo>
                      <a:pt x="54" y="8"/>
                    </a:lnTo>
                    <a:lnTo>
                      <a:pt x="35" y="25"/>
                    </a:lnTo>
                    <a:lnTo>
                      <a:pt x="30" y="40"/>
                    </a:lnTo>
                    <a:lnTo>
                      <a:pt x="16" y="51"/>
                    </a:lnTo>
                    <a:lnTo>
                      <a:pt x="7" y="72"/>
                    </a:lnTo>
                    <a:lnTo>
                      <a:pt x="7" y="85"/>
                    </a:lnTo>
                    <a:lnTo>
                      <a:pt x="0" y="107"/>
                    </a:lnTo>
                    <a:lnTo>
                      <a:pt x="9" y="117"/>
                    </a:lnTo>
                    <a:lnTo>
                      <a:pt x="31" y="145"/>
                    </a:lnTo>
                    <a:lnTo>
                      <a:pt x="38" y="142"/>
                    </a:lnTo>
                    <a:lnTo>
                      <a:pt x="76" y="142"/>
                    </a:lnTo>
                    <a:lnTo>
                      <a:pt x="95" y="149"/>
                    </a:lnTo>
                    <a:lnTo>
                      <a:pt x="92" y="170"/>
                    </a:lnTo>
                    <a:lnTo>
                      <a:pt x="106" y="200"/>
                    </a:lnTo>
                    <a:lnTo>
                      <a:pt x="105" y="208"/>
                    </a:lnTo>
                    <a:lnTo>
                      <a:pt x="110" y="217"/>
                    </a:lnTo>
                    <a:lnTo>
                      <a:pt x="102" y="238"/>
                    </a:lnTo>
                    <a:lnTo>
                      <a:pt x="112" y="264"/>
                    </a:lnTo>
                    <a:lnTo>
                      <a:pt x="118" y="284"/>
                    </a:lnTo>
                    <a:lnTo>
                      <a:pt x="124" y="297"/>
                    </a:lnTo>
                    <a:lnTo>
                      <a:pt x="131" y="313"/>
                    </a:lnTo>
                    <a:lnTo>
                      <a:pt x="144" y="311"/>
                    </a:lnTo>
                    <a:lnTo>
                      <a:pt x="166" y="299"/>
                    </a:lnTo>
                    <a:lnTo>
                      <a:pt x="176" y="285"/>
                    </a:lnTo>
                    <a:lnTo>
                      <a:pt x="175" y="275"/>
                    </a:lnTo>
                    <a:lnTo>
                      <a:pt x="188" y="267"/>
                    </a:lnTo>
                    <a:lnTo>
                      <a:pt x="186" y="253"/>
                    </a:lnTo>
                    <a:lnTo>
                      <a:pt x="205" y="231"/>
                    </a:lnTo>
                    <a:lnTo>
                      <a:pt x="207" y="213"/>
                    </a:lnTo>
                    <a:lnTo>
                      <a:pt x="202" y="206"/>
                    </a:lnTo>
                    <a:lnTo>
                      <a:pt x="205" y="199"/>
                    </a:lnTo>
                    <a:lnTo>
                      <a:pt x="200" y="192"/>
                    </a:lnTo>
                    <a:lnTo>
                      <a:pt x="214" y="175"/>
                    </a:lnTo>
                    <a:lnTo>
                      <a:pt x="214" y="166"/>
                    </a:lnTo>
                    <a:lnTo>
                      <a:pt x="234" y="151"/>
                    </a:lnTo>
                    <a:lnTo>
                      <a:pt x="247" y="110"/>
                    </a:lnTo>
                    <a:lnTo>
                      <a:pt x="229" y="121"/>
                    </a:lnTo>
                    <a:lnTo>
                      <a:pt x="213" y="116"/>
                    </a:lnTo>
                    <a:lnTo>
                      <a:pt x="215" y="107"/>
                    </a:lnTo>
                    <a:lnTo>
                      <a:pt x="199" y="96"/>
                    </a:lnTo>
                    <a:lnTo>
                      <a:pt x="192" y="71"/>
                    </a:lnTo>
                    <a:lnTo>
                      <a:pt x="176" y="50"/>
                    </a:lnTo>
                    <a:lnTo>
                      <a:pt x="176" y="35"/>
                    </a:lnTo>
                    <a:lnTo>
                      <a:pt x="168" y="34"/>
                    </a:lnTo>
                    <a:lnTo>
                      <a:pt x="163" y="37"/>
                    </a:lnTo>
                    <a:lnTo>
                      <a:pt x="139" y="29"/>
                    </a:lnTo>
                    <a:lnTo>
                      <a:pt x="133" y="34"/>
                    </a:lnTo>
                    <a:lnTo>
                      <a:pt x="128" y="42"/>
                    </a:lnTo>
                    <a:lnTo>
                      <a:pt x="116" y="28"/>
                    </a:lnTo>
                    <a:lnTo>
                      <a:pt x="104" y="25"/>
                    </a:lnTo>
                    <a:lnTo>
                      <a:pt x="103" y="8"/>
                    </a:lnTo>
                    <a:lnTo>
                      <a:pt x="85" y="11"/>
                    </a:lnTo>
                    <a:lnTo>
                      <a:pt x="74" y="7"/>
                    </a:lnTo>
                    <a:lnTo>
                      <a:pt x="59" y="0"/>
                    </a:lnTo>
                  </a:path>
                </a:pathLst>
              </a:custGeom>
              <a:solidFill>
                <a:schemeClr val="folHlink"/>
              </a:solidFill>
              <a:ln>
                <a:noFill/>
              </a:ln>
              <a:effectLst>
                <a:outerShdw dist="107763" dir="2700000" algn="ctr" rotWithShape="0">
                  <a:schemeClr val="bg2">
                    <a:alpha val="50000"/>
                  </a:schemeClr>
                </a:outerShdw>
              </a:effectLst>
              <a:extLst>
                <a:ext uri="{91240B29-F687-4F45-9708-019B960494DF}">
                  <a14:hiddenLine xmlns:a14="http://schemas.microsoft.com/office/drawing/2010/main" w="76200" cap="rnd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" name="Freeform 8"/>
              <p:cNvSpPr>
                <a:spLocks/>
              </p:cNvSpPr>
              <p:nvPr/>
            </p:nvSpPr>
            <p:spPr bwMode="auto">
              <a:xfrm>
                <a:off x="2679" y="2747"/>
                <a:ext cx="9" cy="16"/>
              </a:xfrm>
              <a:custGeom>
                <a:avLst/>
                <a:gdLst>
                  <a:gd name="T0" fmla="*/ 3 w 9"/>
                  <a:gd name="T1" fmla="*/ 0 h 16"/>
                  <a:gd name="T2" fmla="*/ 5 w 9"/>
                  <a:gd name="T3" fmla="*/ 5 h 16"/>
                  <a:gd name="T4" fmla="*/ 3 w 9"/>
                  <a:gd name="T5" fmla="*/ 8 h 16"/>
                  <a:gd name="T6" fmla="*/ 3 w 9"/>
                  <a:gd name="T7" fmla="*/ 10 h 16"/>
                  <a:gd name="T8" fmla="*/ 8 w 9"/>
                  <a:gd name="T9" fmla="*/ 13 h 16"/>
                  <a:gd name="T10" fmla="*/ 8 w 9"/>
                  <a:gd name="T11" fmla="*/ 15 h 16"/>
                  <a:gd name="T12" fmla="*/ 5 w 9"/>
                  <a:gd name="T13" fmla="*/ 13 h 16"/>
                  <a:gd name="T14" fmla="*/ 1 w 9"/>
                  <a:gd name="T15" fmla="*/ 15 h 16"/>
                  <a:gd name="T16" fmla="*/ 0 w 9"/>
                  <a:gd name="T17" fmla="*/ 13 h 16"/>
                  <a:gd name="T18" fmla="*/ 1 w 9"/>
                  <a:gd name="T19" fmla="*/ 10 h 16"/>
                  <a:gd name="T20" fmla="*/ 0 w 9"/>
                  <a:gd name="T21" fmla="*/ 8 h 16"/>
                  <a:gd name="T22" fmla="*/ 1 w 9"/>
                  <a:gd name="T23" fmla="*/ 2 h 16"/>
                  <a:gd name="T24" fmla="*/ 3 w 9"/>
                  <a:gd name="T25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" h="16">
                    <a:moveTo>
                      <a:pt x="3" y="0"/>
                    </a:moveTo>
                    <a:lnTo>
                      <a:pt x="5" y="5"/>
                    </a:lnTo>
                    <a:lnTo>
                      <a:pt x="3" y="8"/>
                    </a:lnTo>
                    <a:lnTo>
                      <a:pt x="3" y="10"/>
                    </a:lnTo>
                    <a:lnTo>
                      <a:pt x="8" y="13"/>
                    </a:lnTo>
                    <a:lnTo>
                      <a:pt x="8" y="15"/>
                    </a:lnTo>
                    <a:lnTo>
                      <a:pt x="5" y="13"/>
                    </a:lnTo>
                    <a:lnTo>
                      <a:pt x="1" y="15"/>
                    </a:lnTo>
                    <a:lnTo>
                      <a:pt x="0" y="13"/>
                    </a:lnTo>
                    <a:lnTo>
                      <a:pt x="1" y="10"/>
                    </a:lnTo>
                    <a:lnTo>
                      <a:pt x="0" y="8"/>
                    </a:lnTo>
                    <a:lnTo>
                      <a:pt x="1" y="2"/>
                    </a:lnTo>
                    <a:lnTo>
                      <a:pt x="3" y="0"/>
                    </a:lnTo>
                  </a:path>
                </a:pathLst>
              </a:custGeom>
              <a:solidFill>
                <a:schemeClr val="folHlink"/>
              </a:solidFill>
              <a:ln>
                <a:noFill/>
              </a:ln>
              <a:effectLst>
                <a:outerShdw dist="107763" dir="2700000" algn="ctr" rotWithShape="0">
                  <a:schemeClr val="bg2">
                    <a:alpha val="50000"/>
                  </a:schemeClr>
                </a:outerShdw>
              </a:effectLst>
              <a:extLst>
                <a:ext uri="{91240B29-F687-4F45-9708-019B960494DF}">
                  <a14:hiddenLine xmlns:a14="http://schemas.microsoft.com/office/drawing/2010/main" w="76200" cap="rnd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" name="Freeform 9"/>
              <p:cNvSpPr>
                <a:spLocks/>
              </p:cNvSpPr>
              <p:nvPr/>
            </p:nvSpPr>
            <p:spPr bwMode="auto">
              <a:xfrm>
                <a:off x="2631" y="2813"/>
                <a:ext cx="38" cy="52"/>
              </a:xfrm>
              <a:custGeom>
                <a:avLst/>
                <a:gdLst>
                  <a:gd name="T0" fmla="*/ 0 w 38"/>
                  <a:gd name="T1" fmla="*/ 26 h 52"/>
                  <a:gd name="T2" fmla="*/ 14 w 38"/>
                  <a:gd name="T3" fmla="*/ 26 h 52"/>
                  <a:gd name="T4" fmla="*/ 29 w 38"/>
                  <a:gd name="T5" fmla="*/ 0 h 52"/>
                  <a:gd name="T6" fmla="*/ 37 w 38"/>
                  <a:gd name="T7" fmla="*/ 15 h 52"/>
                  <a:gd name="T8" fmla="*/ 31 w 38"/>
                  <a:gd name="T9" fmla="*/ 51 h 52"/>
                  <a:gd name="T10" fmla="*/ 3 w 38"/>
                  <a:gd name="T11" fmla="*/ 42 h 52"/>
                  <a:gd name="T12" fmla="*/ 0 w 38"/>
                  <a:gd name="T13" fmla="*/ 26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8" h="52">
                    <a:moveTo>
                      <a:pt x="0" y="26"/>
                    </a:moveTo>
                    <a:lnTo>
                      <a:pt x="14" y="26"/>
                    </a:lnTo>
                    <a:lnTo>
                      <a:pt x="29" y="0"/>
                    </a:lnTo>
                    <a:lnTo>
                      <a:pt x="37" y="15"/>
                    </a:lnTo>
                    <a:lnTo>
                      <a:pt x="31" y="51"/>
                    </a:lnTo>
                    <a:lnTo>
                      <a:pt x="3" y="42"/>
                    </a:lnTo>
                    <a:lnTo>
                      <a:pt x="0" y="26"/>
                    </a:lnTo>
                  </a:path>
                </a:pathLst>
              </a:custGeom>
              <a:solidFill>
                <a:schemeClr val="folHlink"/>
              </a:solidFill>
              <a:ln>
                <a:noFill/>
              </a:ln>
              <a:effectLst>
                <a:outerShdw dist="107763" dir="2700000" algn="ctr" rotWithShape="0">
                  <a:schemeClr val="bg2">
                    <a:alpha val="50000"/>
                  </a:schemeClr>
                </a:outerShdw>
              </a:effectLst>
              <a:extLst>
                <a:ext uri="{91240B29-F687-4F45-9708-019B960494DF}">
                  <a14:hiddenLine xmlns:a14="http://schemas.microsoft.com/office/drawing/2010/main" w="76200" cap="rnd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" name="Freeform 10"/>
              <p:cNvSpPr>
                <a:spLocks/>
              </p:cNvSpPr>
              <p:nvPr/>
            </p:nvSpPr>
            <p:spPr bwMode="auto">
              <a:xfrm>
                <a:off x="2706" y="2832"/>
                <a:ext cx="65" cy="50"/>
              </a:xfrm>
              <a:custGeom>
                <a:avLst/>
                <a:gdLst>
                  <a:gd name="T0" fmla="*/ 4 w 65"/>
                  <a:gd name="T1" fmla="*/ 12 h 50"/>
                  <a:gd name="T2" fmla="*/ 0 w 65"/>
                  <a:gd name="T3" fmla="*/ 0 h 50"/>
                  <a:gd name="T4" fmla="*/ 22 w 65"/>
                  <a:gd name="T5" fmla="*/ 5 h 50"/>
                  <a:gd name="T6" fmla="*/ 52 w 65"/>
                  <a:gd name="T7" fmla="*/ 17 h 50"/>
                  <a:gd name="T8" fmla="*/ 52 w 65"/>
                  <a:gd name="T9" fmla="*/ 26 h 50"/>
                  <a:gd name="T10" fmla="*/ 64 w 65"/>
                  <a:gd name="T11" fmla="*/ 49 h 50"/>
                  <a:gd name="T12" fmla="*/ 40 w 65"/>
                  <a:gd name="T13" fmla="*/ 27 h 50"/>
                  <a:gd name="T14" fmla="*/ 24 w 65"/>
                  <a:gd name="T15" fmla="*/ 29 h 50"/>
                  <a:gd name="T16" fmla="*/ 4 w 65"/>
                  <a:gd name="T17" fmla="*/ 12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50">
                    <a:moveTo>
                      <a:pt x="4" y="12"/>
                    </a:moveTo>
                    <a:lnTo>
                      <a:pt x="0" y="0"/>
                    </a:lnTo>
                    <a:lnTo>
                      <a:pt x="22" y="5"/>
                    </a:lnTo>
                    <a:lnTo>
                      <a:pt x="52" y="17"/>
                    </a:lnTo>
                    <a:lnTo>
                      <a:pt x="52" y="26"/>
                    </a:lnTo>
                    <a:lnTo>
                      <a:pt x="64" y="49"/>
                    </a:lnTo>
                    <a:lnTo>
                      <a:pt x="40" y="27"/>
                    </a:lnTo>
                    <a:lnTo>
                      <a:pt x="24" y="29"/>
                    </a:lnTo>
                    <a:lnTo>
                      <a:pt x="4" y="12"/>
                    </a:lnTo>
                  </a:path>
                </a:pathLst>
              </a:custGeom>
              <a:solidFill>
                <a:schemeClr val="folHlink"/>
              </a:solidFill>
              <a:ln>
                <a:noFill/>
              </a:ln>
              <a:effectLst>
                <a:outerShdw dist="107763" dir="2700000" algn="ctr" rotWithShape="0">
                  <a:schemeClr val="bg2">
                    <a:alpha val="50000"/>
                  </a:schemeClr>
                </a:outerShdw>
              </a:effectLst>
              <a:extLst>
                <a:ext uri="{91240B29-F687-4F45-9708-019B960494DF}">
                  <a14:hiddenLine xmlns:a14="http://schemas.microsoft.com/office/drawing/2010/main" w="76200" cap="rnd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" name="Freeform 11"/>
              <p:cNvSpPr>
                <a:spLocks/>
              </p:cNvSpPr>
              <p:nvPr/>
            </p:nvSpPr>
            <p:spPr bwMode="auto">
              <a:xfrm>
                <a:off x="2829" y="2935"/>
                <a:ext cx="45" cy="56"/>
              </a:xfrm>
              <a:custGeom>
                <a:avLst/>
                <a:gdLst>
                  <a:gd name="T0" fmla="*/ 27 w 45"/>
                  <a:gd name="T1" fmla="*/ 0 h 56"/>
                  <a:gd name="T2" fmla="*/ 44 w 45"/>
                  <a:gd name="T3" fmla="*/ 16 h 56"/>
                  <a:gd name="T4" fmla="*/ 9 w 45"/>
                  <a:gd name="T5" fmla="*/ 55 h 56"/>
                  <a:gd name="T6" fmla="*/ 0 w 45"/>
                  <a:gd name="T7" fmla="*/ 46 h 56"/>
                  <a:gd name="T8" fmla="*/ 25 w 45"/>
                  <a:gd name="T9" fmla="*/ 21 h 56"/>
                  <a:gd name="T10" fmla="*/ 27 w 45"/>
                  <a:gd name="T11" fmla="*/ 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5" h="56">
                    <a:moveTo>
                      <a:pt x="27" y="0"/>
                    </a:moveTo>
                    <a:lnTo>
                      <a:pt x="44" y="16"/>
                    </a:lnTo>
                    <a:lnTo>
                      <a:pt x="9" y="55"/>
                    </a:lnTo>
                    <a:lnTo>
                      <a:pt x="0" y="46"/>
                    </a:lnTo>
                    <a:lnTo>
                      <a:pt x="25" y="21"/>
                    </a:lnTo>
                    <a:lnTo>
                      <a:pt x="27" y="0"/>
                    </a:lnTo>
                  </a:path>
                </a:pathLst>
              </a:custGeom>
              <a:solidFill>
                <a:schemeClr val="folHlink"/>
              </a:solidFill>
              <a:ln>
                <a:noFill/>
              </a:ln>
              <a:effectLst>
                <a:outerShdw dist="107763" dir="2700000" algn="ctr" rotWithShape="0">
                  <a:schemeClr val="bg2">
                    <a:alpha val="50000"/>
                  </a:schemeClr>
                </a:outerShdw>
              </a:effectLst>
              <a:extLst>
                <a:ext uri="{91240B29-F687-4F45-9708-019B960494DF}">
                  <a14:hiddenLine xmlns:a14="http://schemas.microsoft.com/office/drawing/2010/main" w="76200" cap="rnd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" name="Freeform 12"/>
              <p:cNvSpPr>
                <a:spLocks/>
              </p:cNvSpPr>
              <p:nvPr/>
            </p:nvSpPr>
            <p:spPr bwMode="auto">
              <a:xfrm>
                <a:off x="2180" y="2567"/>
                <a:ext cx="22" cy="37"/>
              </a:xfrm>
              <a:custGeom>
                <a:avLst/>
                <a:gdLst>
                  <a:gd name="T0" fmla="*/ 21 w 22"/>
                  <a:gd name="T1" fmla="*/ 28 h 37"/>
                  <a:gd name="T2" fmla="*/ 15 w 22"/>
                  <a:gd name="T3" fmla="*/ 24 h 37"/>
                  <a:gd name="T4" fmla="*/ 15 w 22"/>
                  <a:gd name="T5" fmla="*/ 8 h 37"/>
                  <a:gd name="T6" fmla="*/ 18 w 22"/>
                  <a:gd name="T7" fmla="*/ 5 h 37"/>
                  <a:gd name="T8" fmla="*/ 13 w 22"/>
                  <a:gd name="T9" fmla="*/ 5 h 37"/>
                  <a:gd name="T10" fmla="*/ 16 w 22"/>
                  <a:gd name="T11" fmla="*/ 0 h 37"/>
                  <a:gd name="T12" fmla="*/ 12 w 22"/>
                  <a:gd name="T13" fmla="*/ 0 h 37"/>
                  <a:gd name="T14" fmla="*/ 8 w 22"/>
                  <a:gd name="T15" fmla="*/ 5 h 37"/>
                  <a:gd name="T16" fmla="*/ 8 w 22"/>
                  <a:gd name="T17" fmla="*/ 15 h 37"/>
                  <a:gd name="T18" fmla="*/ 10 w 22"/>
                  <a:gd name="T19" fmla="*/ 17 h 37"/>
                  <a:gd name="T20" fmla="*/ 10 w 22"/>
                  <a:gd name="T21" fmla="*/ 22 h 37"/>
                  <a:gd name="T22" fmla="*/ 9 w 22"/>
                  <a:gd name="T23" fmla="*/ 22 h 37"/>
                  <a:gd name="T24" fmla="*/ 5 w 22"/>
                  <a:gd name="T25" fmla="*/ 25 h 37"/>
                  <a:gd name="T26" fmla="*/ 5 w 22"/>
                  <a:gd name="T27" fmla="*/ 29 h 37"/>
                  <a:gd name="T28" fmla="*/ 0 w 22"/>
                  <a:gd name="T29" fmla="*/ 36 h 37"/>
                  <a:gd name="T30" fmla="*/ 16 w 22"/>
                  <a:gd name="T31" fmla="*/ 36 h 37"/>
                  <a:gd name="T32" fmla="*/ 21 w 22"/>
                  <a:gd name="T33" fmla="*/ 28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2" h="37">
                    <a:moveTo>
                      <a:pt x="21" y="28"/>
                    </a:moveTo>
                    <a:lnTo>
                      <a:pt x="15" y="24"/>
                    </a:lnTo>
                    <a:lnTo>
                      <a:pt x="15" y="8"/>
                    </a:lnTo>
                    <a:lnTo>
                      <a:pt x="18" y="5"/>
                    </a:lnTo>
                    <a:lnTo>
                      <a:pt x="13" y="5"/>
                    </a:lnTo>
                    <a:lnTo>
                      <a:pt x="16" y="0"/>
                    </a:lnTo>
                    <a:lnTo>
                      <a:pt x="12" y="0"/>
                    </a:lnTo>
                    <a:lnTo>
                      <a:pt x="8" y="5"/>
                    </a:lnTo>
                    <a:lnTo>
                      <a:pt x="8" y="15"/>
                    </a:lnTo>
                    <a:lnTo>
                      <a:pt x="10" y="17"/>
                    </a:lnTo>
                    <a:lnTo>
                      <a:pt x="10" y="22"/>
                    </a:lnTo>
                    <a:lnTo>
                      <a:pt x="9" y="22"/>
                    </a:lnTo>
                    <a:lnTo>
                      <a:pt x="5" y="25"/>
                    </a:lnTo>
                    <a:lnTo>
                      <a:pt x="5" y="29"/>
                    </a:lnTo>
                    <a:lnTo>
                      <a:pt x="0" y="36"/>
                    </a:lnTo>
                    <a:lnTo>
                      <a:pt x="16" y="36"/>
                    </a:lnTo>
                    <a:lnTo>
                      <a:pt x="21" y="28"/>
                    </a:lnTo>
                  </a:path>
                </a:pathLst>
              </a:custGeom>
              <a:solidFill>
                <a:schemeClr val="folHlink"/>
              </a:solidFill>
              <a:ln>
                <a:noFill/>
              </a:ln>
              <a:effectLst>
                <a:outerShdw dist="107763" dir="2700000" algn="ctr" rotWithShape="0">
                  <a:schemeClr val="bg2">
                    <a:alpha val="50000"/>
                  </a:schemeClr>
                </a:outerShdw>
              </a:effectLst>
              <a:extLst>
                <a:ext uri="{91240B29-F687-4F45-9708-019B960494DF}">
                  <a14:hiddenLine xmlns:a14="http://schemas.microsoft.com/office/drawing/2010/main" w="76200" cap="rnd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7" name="Freeform 13"/>
              <p:cNvSpPr>
                <a:spLocks/>
              </p:cNvSpPr>
              <p:nvPr/>
            </p:nvSpPr>
            <p:spPr bwMode="auto">
              <a:xfrm>
                <a:off x="2174" y="2579"/>
                <a:ext cx="12" cy="13"/>
              </a:xfrm>
              <a:custGeom>
                <a:avLst/>
                <a:gdLst>
                  <a:gd name="T0" fmla="*/ 9 w 12"/>
                  <a:gd name="T1" fmla="*/ 4 h 13"/>
                  <a:gd name="T2" fmla="*/ 11 w 12"/>
                  <a:gd name="T3" fmla="*/ 4 h 13"/>
                  <a:gd name="T4" fmla="*/ 11 w 12"/>
                  <a:gd name="T5" fmla="*/ 0 h 13"/>
                  <a:gd name="T6" fmla="*/ 7 w 12"/>
                  <a:gd name="T7" fmla="*/ 0 h 13"/>
                  <a:gd name="T8" fmla="*/ 0 w 12"/>
                  <a:gd name="T9" fmla="*/ 8 h 13"/>
                  <a:gd name="T10" fmla="*/ 0 w 12"/>
                  <a:gd name="T11" fmla="*/ 12 h 13"/>
                  <a:gd name="T12" fmla="*/ 7 w 12"/>
                  <a:gd name="T13" fmla="*/ 12 h 13"/>
                  <a:gd name="T14" fmla="*/ 9 w 12"/>
                  <a:gd name="T15" fmla="*/ 9 h 13"/>
                  <a:gd name="T16" fmla="*/ 9 w 12"/>
                  <a:gd name="T17" fmla="*/ 4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" h="13">
                    <a:moveTo>
                      <a:pt x="9" y="4"/>
                    </a:moveTo>
                    <a:lnTo>
                      <a:pt x="11" y="4"/>
                    </a:lnTo>
                    <a:lnTo>
                      <a:pt x="11" y="0"/>
                    </a:lnTo>
                    <a:lnTo>
                      <a:pt x="7" y="0"/>
                    </a:lnTo>
                    <a:lnTo>
                      <a:pt x="0" y="8"/>
                    </a:lnTo>
                    <a:lnTo>
                      <a:pt x="0" y="12"/>
                    </a:lnTo>
                    <a:lnTo>
                      <a:pt x="7" y="12"/>
                    </a:lnTo>
                    <a:lnTo>
                      <a:pt x="9" y="9"/>
                    </a:lnTo>
                    <a:lnTo>
                      <a:pt x="9" y="4"/>
                    </a:lnTo>
                  </a:path>
                </a:pathLst>
              </a:custGeom>
              <a:solidFill>
                <a:schemeClr val="folHlink"/>
              </a:solidFill>
              <a:ln>
                <a:noFill/>
              </a:ln>
              <a:effectLst>
                <a:outerShdw dist="107763" dir="2700000" algn="ctr" rotWithShape="0">
                  <a:schemeClr val="bg2">
                    <a:alpha val="50000"/>
                  </a:schemeClr>
                </a:outerShdw>
              </a:effectLst>
              <a:extLst>
                <a:ext uri="{91240B29-F687-4F45-9708-019B960494DF}">
                  <a14:hiddenLine xmlns:a14="http://schemas.microsoft.com/office/drawing/2010/main" w="76200" cap="rnd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" name="Freeform 14"/>
              <p:cNvSpPr>
                <a:spLocks/>
              </p:cNvSpPr>
              <p:nvPr/>
            </p:nvSpPr>
            <p:spPr bwMode="auto">
              <a:xfrm>
                <a:off x="2155" y="2558"/>
                <a:ext cx="143" cy="116"/>
              </a:xfrm>
              <a:custGeom>
                <a:avLst/>
                <a:gdLst>
                  <a:gd name="T0" fmla="*/ 94 w 143"/>
                  <a:gd name="T1" fmla="*/ 8 h 116"/>
                  <a:gd name="T2" fmla="*/ 112 w 143"/>
                  <a:gd name="T3" fmla="*/ 11 h 116"/>
                  <a:gd name="T4" fmla="*/ 101 w 143"/>
                  <a:gd name="T5" fmla="*/ 15 h 116"/>
                  <a:gd name="T6" fmla="*/ 96 w 143"/>
                  <a:gd name="T7" fmla="*/ 22 h 116"/>
                  <a:gd name="T8" fmla="*/ 89 w 143"/>
                  <a:gd name="T9" fmla="*/ 37 h 116"/>
                  <a:gd name="T10" fmla="*/ 78 w 143"/>
                  <a:gd name="T11" fmla="*/ 39 h 116"/>
                  <a:gd name="T12" fmla="*/ 68 w 143"/>
                  <a:gd name="T13" fmla="*/ 37 h 116"/>
                  <a:gd name="T14" fmla="*/ 73 w 143"/>
                  <a:gd name="T15" fmla="*/ 30 h 116"/>
                  <a:gd name="T16" fmla="*/ 69 w 143"/>
                  <a:gd name="T17" fmla="*/ 20 h 116"/>
                  <a:gd name="T18" fmla="*/ 63 w 143"/>
                  <a:gd name="T19" fmla="*/ 37 h 116"/>
                  <a:gd name="T20" fmla="*/ 48 w 143"/>
                  <a:gd name="T21" fmla="*/ 45 h 116"/>
                  <a:gd name="T22" fmla="*/ 41 w 143"/>
                  <a:gd name="T23" fmla="*/ 50 h 116"/>
                  <a:gd name="T24" fmla="*/ 30 w 143"/>
                  <a:gd name="T25" fmla="*/ 58 h 116"/>
                  <a:gd name="T26" fmla="*/ 24 w 143"/>
                  <a:gd name="T27" fmla="*/ 76 h 116"/>
                  <a:gd name="T28" fmla="*/ 4 w 143"/>
                  <a:gd name="T29" fmla="*/ 70 h 116"/>
                  <a:gd name="T30" fmla="*/ 0 w 143"/>
                  <a:gd name="T31" fmla="*/ 83 h 116"/>
                  <a:gd name="T32" fmla="*/ 8 w 143"/>
                  <a:gd name="T33" fmla="*/ 104 h 116"/>
                  <a:gd name="T34" fmla="*/ 40 w 143"/>
                  <a:gd name="T35" fmla="*/ 82 h 116"/>
                  <a:gd name="T36" fmla="*/ 58 w 143"/>
                  <a:gd name="T37" fmla="*/ 78 h 116"/>
                  <a:gd name="T38" fmla="*/ 62 w 143"/>
                  <a:gd name="T39" fmla="*/ 86 h 116"/>
                  <a:gd name="T40" fmla="*/ 78 w 143"/>
                  <a:gd name="T41" fmla="*/ 108 h 116"/>
                  <a:gd name="T42" fmla="*/ 79 w 143"/>
                  <a:gd name="T43" fmla="*/ 101 h 116"/>
                  <a:gd name="T44" fmla="*/ 84 w 143"/>
                  <a:gd name="T45" fmla="*/ 101 h 116"/>
                  <a:gd name="T46" fmla="*/ 68 w 143"/>
                  <a:gd name="T47" fmla="*/ 81 h 116"/>
                  <a:gd name="T48" fmla="*/ 73 w 143"/>
                  <a:gd name="T49" fmla="*/ 74 h 116"/>
                  <a:gd name="T50" fmla="*/ 89 w 143"/>
                  <a:gd name="T51" fmla="*/ 95 h 116"/>
                  <a:gd name="T52" fmla="*/ 96 w 143"/>
                  <a:gd name="T53" fmla="*/ 108 h 116"/>
                  <a:gd name="T54" fmla="*/ 99 w 143"/>
                  <a:gd name="T55" fmla="*/ 115 h 116"/>
                  <a:gd name="T56" fmla="*/ 102 w 143"/>
                  <a:gd name="T57" fmla="*/ 102 h 116"/>
                  <a:gd name="T58" fmla="*/ 112 w 143"/>
                  <a:gd name="T59" fmla="*/ 97 h 116"/>
                  <a:gd name="T60" fmla="*/ 119 w 143"/>
                  <a:gd name="T61" fmla="*/ 95 h 116"/>
                  <a:gd name="T62" fmla="*/ 117 w 143"/>
                  <a:gd name="T63" fmla="*/ 84 h 116"/>
                  <a:gd name="T64" fmla="*/ 122 w 143"/>
                  <a:gd name="T65" fmla="*/ 68 h 116"/>
                  <a:gd name="T66" fmla="*/ 129 w 143"/>
                  <a:gd name="T67" fmla="*/ 70 h 116"/>
                  <a:gd name="T68" fmla="*/ 132 w 143"/>
                  <a:gd name="T69" fmla="*/ 78 h 116"/>
                  <a:gd name="T70" fmla="*/ 138 w 143"/>
                  <a:gd name="T71" fmla="*/ 73 h 116"/>
                  <a:gd name="T72" fmla="*/ 136 w 143"/>
                  <a:gd name="T73" fmla="*/ 72 h 116"/>
                  <a:gd name="T74" fmla="*/ 140 w 143"/>
                  <a:gd name="T75" fmla="*/ 61 h 116"/>
                  <a:gd name="T76" fmla="*/ 142 w 143"/>
                  <a:gd name="T77" fmla="*/ 73 h 116"/>
                  <a:gd name="T78" fmla="*/ 94 w 143"/>
                  <a:gd name="T79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143" h="116">
                    <a:moveTo>
                      <a:pt x="94" y="0"/>
                    </a:moveTo>
                    <a:lnTo>
                      <a:pt x="94" y="8"/>
                    </a:lnTo>
                    <a:lnTo>
                      <a:pt x="96" y="11"/>
                    </a:lnTo>
                    <a:lnTo>
                      <a:pt x="112" y="11"/>
                    </a:lnTo>
                    <a:lnTo>
                      <a:pt x="112" y="15"/>
                    </a:lnTo>
                    <a:lnTo>
                      <a:pt x="101" y="15"/>
                    </a:lnTo>
                    <a:lnTo>
                      <a:pt x="101" y="28"/>
                    </a:lnTo>
                    <a:lnTo>
                      <a:pt x="96" y="22"/>
                    </a:lnTo>
                    <a:lnTo>
                      <a:pt x="96" y="30"/>
                    </a:lnTo>
                    <a:lnTo>
                      <a:pt x="89" y="37"/>
                    </a:lnTo>
                    <a:lnTo>
                      <a:pt x="85" y="33"/>
                    </a:lnTo>
                    <a:lnTo>
                      <a:pt x="78" y="39"/>
                    </a:lnTo>
                    <a:lnTo>
                      <a:pt x="77" y="37"/>
                    </a:lnTo>
                    <a:lnTo>
                      <a:pt x="68" y="37"/>
                    </a:lnTo>
                    <a:lnTo>
                      <a:pt x="73" y="32"/>
                    </a:lnTo>
                    <a:lnTo>
                      <a:pt x="73" y="30"/>
                    </a:lnTo>
                    <a:lnTo>
                      <a:pt x="69" y="25"/>
                    </a:lnTo>
                    <a:lnTo>
                      <a:pt x="69" y="20"/>
                    </a:lnTo>
                    <a:lnTo>
                      <a:pt x="63" y="25"/>
                    </a:lnTo>
                    <a:lnTo>
                      <a:pt x="63" y="37"/>
                    </a:lnTo>
                    <a:lnTo>
                      <a:pt x="57" y="37"/>
                    </a:lnTo>
                    <a:lnTo>
                      <a:pt x="48" y="45"/>
                    </a:lnTo>
                    <a:lnTo>
                      <a:pt x="45" y="45"/>
                    </a:lnTo>
                    <a:lnTo>
                      <a:pt x="41" y="50"/>
                    </a:lnTo>
                    <a:lnTo>
                      <a:pt x="24" y="50"/>
                    </a:lnTo>
                    <a:lnTo>
                      <a:pt x="30" y="58"/>
                    </a:lnTo>
                    <a:lnTo>
                      <a:pt x="30" y="70"/>
                    </a:lnTo>
                    <a:lnTo>
                      <a:pt x="24" y="76"/>
                    </a:lnTo>
                    <a:lnTo>
                      <a:pt x="17" y="70"/>
                    </a:lnTo>
                    <a:lnTo>
                      <a:pt x="4" y="70"/>
                    </a:lnTo>
                    <a:lnTo>
                      <a:pt x="4" y="78"/>
                    </a:lnTo>
                    <a:lnTo>
                      <a:pt x="0" y="83"/>
                    </a:lnTo>
                    <a:lnTo>
                      <a:pt x="0" y="95"/>
                    </a:lnTo>
                    <a:lnTo>
                      <a:pt x="8" y="104"/>
                    </a:lnTo>
                    <a:lnTo>
                      <a:pt x="20" y="104"/>
                    </a:lnTo>
                    <a:lnTo>
                      <a:pt x="40" y="82"/>
                    </a:lnTo>
                    <a:lnTo>
                      <a:pt x="56" y="82"/>
                    </a:lnTo>
                    <a:lnTo>
                      <a:pt x="58" y="78"/>
                    </a:lnTo>
                    <a:lnTo>
                      <a:pt x="62" y="82"/>
                    </a:lnTo>
                    <a:lnTo>
                      <a:pt x="62" y="86"/>
                    </a:lnTo>
                    <a:lnTo>
                      <a:pt x="78" y="101"/>
                    </a:lnTo>
                    <a:lnTo>
                      <a:pt x="78" y="108"/>
                    </a:lnTo>
                    <a:lnTo>
                      <a:pt x="81" y="105"/>
                    </a:lnTo>
                    <a:lnTo>
                      <a:pt x="79" y="101"/>
                    </a:lnTo>
                    <a:lnTo>
                      <a:pt x="81" y="99"/>
                    </a:lnTo>
                    <a:lnTo>
                      <a:pt x="84" y="101"/>
                    </a:lnTo>
                    <a:lnTo>
                      <a:pt x="85" y="100"/>
                    </a:lnTo>
                    <a:lnTo>
                      <a:pt x="68" y="81"/>
                    </a:lnTo>
                    <a:lnTo>
                      <a:pt x="68" y="74"/>
                    </a:lnTo>
                    <a:lnTo>
                      <a:pt x="73" y="74"/>
                    </a:lnTo>
                    <a:lnTo>
                      <a:pt x="73" y="78"/>
                    </a:lnTo>
                    <a:lnTo>
                      <a:pt x="89" y="95"/>
                    </a:lnTo>
                    <a:lnTo>
                      <a:pt x="89" y="100"/>
                    </a:lnTo>
                    <a:lnTo>
                      <a:pt x="96" y="108"/>
                    </a:lnTo>
                    <a:lnTo>
                      <a:pt x="94" y="110"/>
                    </a:lnTo>
                    <a:lnTo>
                      <a:pt x="99" y="115"/>
                    </a:lnTo>
                    <a:lnTo>
                      <a:pt x="106" y="107"/>
                    </a:lnTo>
                    <a:lnTo>
                      <a:pt x="102" y="102"/>
                    </a:lnTo>
                    <a:lnTo>
                      <a:pt x="106" y="97"/>
                    </a:lnTo>
                    <a:lnTo>
                      <a:pt x="112" y="97"/>
                    </a:lnTo>
                    <a:lnTo>
                      <a:pt x="115" y="95"/>
                    </a:lnTo>
                    <a:lnTo>
                      <a:pt x="119" y="95"/>
                    </a:lnTo>
                    <a:lnTo>
                      <a:pt x="114" y="88"/>
                    </a:lnTo>
                    <a:lnTo>
                      <a:pt x="117" y="84"/>
                    </a:lnTo>
                    <a:lnTo>
                      <a:pt x="117" y="73"/>
                    </a:lnTo>
                    <a:lnTo>
                      <a:pt x="122" y="68"/>
                    </a:lnTo>
                    <a:lnTo>
                      <a:pt x="124" y="70"/>
                    </a:lnTo>
                    <a:lnTo>
                      <a:pt x="129" y="70"/>
                    </a:lnTo>
                    <a:lnTo>
                      <a:pt x="127" y="73"/>
                    </a:lnTo>
                    <a:lnTo>
                      <a:pt x="132" y="78"/>
                    </a:lnTo>
                    <a:lnTo>
                      <a:pt x="134" y="73"/>
                    </a:lnTo>
                    <a:lnTo>
                      <a:pt x="138" y="73"/>
                    </a:lnTo>
                    <a:lnTo>
                      <a:pt x="138" y="72"/>
                    </a:lnTo>
                    <a:lnTo>
                      <a:pt x="136" y="72"/>
                    </a:lnTo>
                    <a:lnTo>
                      <a:pt x="133" y="70"/>
                    </a:lnTo>
                    <a:lnTo>
                      <a:pt x="140" y="61"/>
                    </a:lnTo>
                    <a:lnTo>
                      <a:pt x="140" y="73"/>
                    </a:lnTo>
                    <a:lnTo>
                      <a:pt x="142" y="73"/>
                    </a:lnTo>
                    <a:lnTo>
                      <a:pt x="142" y="0"/>
                    </a:lnTo>
                    <a:lnTo>
                      <a:pt x="94" y="0"/>
                    </a:lnTo>
                  </a:path>
                </a:pathLst>
              </a:custGeom>
              <a:solidFill>
                <a:schemeClr val="folHlink"/>
              </a:solidFill>
              <a:ln>
                <a:noFill/>
              </a:ln>
              <a:effectLst>
                <a:outerShdw dist="107763" dir="2700000" algn="ctr" rotWithShape="0">
                  <a:schemeClr val="bg2">
                    <a:alpha val="50000"/>
                  </a:schemeClr>
                </a:outerShdw>
              </a:effectLst>
              <a:extLst>
                <a:ext uri="{91240B29-F687-4F45-9708-019B960494DF}">
                  <a14:hiddenLine xmlns:a14="http://schemas.microsoft.com/office/drawing/2010/main" w="76200" cap="rnd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9" name="Freeform 15"/>
              <p:cNvSpPr>
                <a:spLocks/>
              </p:cNvSpPr>
              <p:nvPr/>
            </p:nvSpPr>
            <p:spPr bwMode="auto">
              <a:xfrm>
                <a:off x="2215" y="2436"/>
                <a:ext cx="603" cy="413"/>
              </a:xfrm>
              <a:custGeom>
                <a:avLst/>
                <a:gdLst>
                  <a:gd name="T0" fmla="*/ 18 w 603"/>
                  <a:gd name="T1" fmla="*/ 108 h 413"/>
                  <a:gd name="T2" fmla="*/ 55 w 603"/>
                  <a:gd name="T3" fmla="*/ 72 h 413"/>
                  <a:gd name="T4" fmla="*/ 79 w 603"/>
                  <a:gd name="T5" fmla="*/ 97 h 413"/>
                  <a:gd name="T6" fmla="*/ 65 w 603"/>
                  <a:gd name="T7" fmla="*/ 96 h 413"/>
                  <a:gd name="T8" fmla="*/ 120 w 603"/>
                  <a:gd name="T9" fmla="*/ 92 h 413"/>
                  <a:gd name="T10" fmla="*/ 133 w 603"/>
                  <a:gd name="T11" fmla="*/ 59 h 413"/>
                  <a:gd name="T12" fmla="*/ 133 w 603"/>
                  <a:gd name="T13" fmla="*/ 67 h 413"/>
                  <a:gd name="T14" fmla="*/ 123 w 603"/>
                  <a:gd name="T15" fmla="*/ 92 h 413"/>
                  <a:gd name="T16" fmla="*/ 167 w 603"/>
                  <a:gd name="T17" fmla="*/ 72 h 413"/>
                  <a:gd name="T18" fmla="*/ 255 w 603"/>
                  <a:gd name="T19" fmla="*/ 12 h 413"/>
                  <a:gd name="T20" fmla="*/ 318 w 603"/>
                  <a:gd name="T21" fmla="*/ 15 h 413"/>
                  <a:gd name="T22" fmla="*/ 388 w 603"/>
                  <a:gd name="T23" fmla="*/ 8 h 413"/>
                  <a:gd name="T24" fmla="*/ 465 w 603"/>
                  <a:gd name="T25" fmla="*/ 38 h 413"/>
                  <a:gd name="T26" fmla="*/ 554 w 603"/>
                  <a:gd name="T27" fmla="*/ 49 h 413"/>
                  <a:gd name="T28" fmla="*/ 598 w 603"/>
                  <a:gd name="T29" fmla="*/ 84 h 413"/>
                  <a:gd name="T30" fmla="*/ 564 w 603"/>
                  <a:gd name="T31" fmla="*/ 110 h 413"/>
                  <a:gd name="T32" fmla="*/ 545 w 603"/>
                  <a:gd name="T33" fmla="*/ 145 h 413"/>
                  <a:gd name="T34" fmla="*/ 523 w 603"/>
                  <a:gd name="T35" fmla="*/ 146 h 413"/>
                  <a:gd name="T36" fmla="*/ 530 w 603"/>
                  <a:gd name="T37" fmla="*/ 99 h 413"/>
                  <a:gd name="T38" fmla="*/ 501 w 603"/>
                  <a:gd name="T39" fmla="*/ 124 h 413"/>
                  <a:gd name="T40" fmla="*/ 480 w 603"/>
                  <a:gd name="T41" fmla="*/ 146 h 413"/>
                  <a:gd name="T42" fmla="*/ 487 w 603"/>
                  <a:gd name="T43" fmla="*/ 171 h 413"/>
                  <a:gd name="T44" fmla="*/ 463 w 603"/>
                  <a:gd name="T45" fmla="*/ 207 h 413"/>
                  <a:gd name="T46" fmla="*/ 467 w 603"/>
                  <a:gd name="T47" fmla="*/ 235 h 413"/>
                  <a:gd name="T48" fmla="*/ 464 w 603"/>
                  <a:gd name="T49" fmla="*/ 221 h 413"/>
                  <a:gd name="T50" fmla="*/ 441 w 603"/>
                  <a:gd name="T51" fmla="*/ 223 h 413"/>
                  <a:gd name="T52" fmla="*/ 458 w 603"/>
                  <a:gd name="T53" fmla="*/ 266 h 413"/>
                  <a:gd name="T54" fmla="*/ 416 w 603"/>
                  <a:gd name="T55" fmla="*/ 316 h 413"/>
                  <a:gd name="T56" fmla="*/ 404 w 603"/>
                  <a:gd name="T57" fmla="*/ 330 h 413"/>
                  <a:gd name="T58" fmla="*/ 389 w 603"/>
                  <a:gd name="T59" fmla="*/ 379 h 413"/>
                  <a:gd name="T60" fmla="*/ 368 w 603"/>
                  <a:gd name="T61" fmla="*/ 380 h 413"/>
                  <a:gd name="T62" fmla="*/ 393 w 603"/>
                  <a:gd name="T63" fmla="*/ 412 h 413"/>
                  <a:gd name="T64" fmla="*/ 351 w 603"/>
                  <a:gd name="T65" fmla="*/ 336 h 413"/>
                  <a:gd name="T66" fmla="*/ 302 w 603"/>
                  <a:gd name="T67" fmla="*/ 320 h 413"/>
                  <a:gd name="T68" fmla="*/ 278 w 603"/>
                  <a:gd name="T69" fmla="*/ 370 h 413"/>
                  <a:gd name="T70" fmla="*/ 261 w 603"/>
                  <a:gd name="T71" fmla="*/ 396 h 413"/>
                  <a:gd name="T72" fmla="*/ 230 w 603"/>
                  <a:gd name="T73" fmla="*/ 318 h 413"/>
                  <a:gd name="T74" fmla="*/ 206 w 603"/>
                  <a:gd name="T75" fmla="*/ 326 h 413"/>
                  <a:gd name="T76" fmla="*/ 186 w 603"/>
                  <a:gd name="T77" fmla="*/ 292 h 413"/>
                  <a:gd name="T78" fmla="*/ 123 w 603"/>
                  <a:gd name="T79" fmla="*/ 274 h 413"/>
                  <a:gd name="T80" fmla="*/ 146 w 603"/>
                  <a:gd name="T81" fmla="*/ 310 h 413"/>
                  <a:gd name="T82" fmla="*/ 129 w 603"/>
                  <a:gd name="T83" fmla="*/ 332 h 413"/>
                  <a:gd name="T84" fmla="*/ 105 w 603"/>
                  <a:gd name="T85" fmla="*/ 324 h 413"/>
                  <a:gd name="T86" fmla="*/ 66 w 603"/>
                  <a:gd name="T87" fmla="*/ 266 h 413"/>
                  <a:gd name="T88" fmla="*/ 82 w 603"/>
                  <a:gd name="T89" fmla="*/ 232 h 413"/>
                  <a:gd name="T90" fmla="*/ 92 w 603"/>
                  <a:gd name="T91" fmla="*/ 207 h 413"/>
                  <a:gd name="T92" fmla="*/ 82 w 603"/>
                  <a:gd name="T93" fmla="*/ 121 h 413"/>
                  <a:gd name="T94" fmla="*/ 48 w 603"/>
                  <a:gd name="T95" fmla="*/ 104 h 413"/>
                  <a:gd name="T96" fmla="*/ 30 w 603"/>
                  <a:gd name="T97" fmla="*/ 113 h 413"/>
                  <a:gd name="T98" fmla="*/ 0 w 603"/>
                  <a:gd name="T99" fmla="*/ 121 h 4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603" h="413">
                    <a:moveTo>
                      <a:pt x="0" y="121"/>
                    </a:moveTo>
                    <a:lnTo>
                      <a:pt x="18" y="108"/>
                    </a:lnTo>
                    <a:lnTo>
                      <a:pt x="34" y="84"/>
                    </a:lnTo>
                    <a:lnTo>
                      <a:pt x="55" y="72"/>
                    </a:lnTo>
                    <a:lnTo>
                      <a:pt x="76" y="86"/>
                    </a:lnTo>
                    <a:lnTo>
                      <a:pt x="79" y="97"/>
                    </a:lnTo>
                    <a:lnTo>
                      <a:pt x="74" y="97"/>
                    </a:lnTo>
                    <a:lnTo>
                      <a:pt x="65" y="96"/>
                    </a:lnTo>
                    <a:lnTo>
                      <a:pt x="76" y="108"/>
                    </a:lnTo>
                    <a:lnTo>
                      <a:pt x="120" y="92"/>
                    </a:lnTo>
                    <a:lnTo>
                      <a:pt x="114" y="80"/>
                    </a:lnTo>
                    <a:lnTo>
                      <a:pt x="133" y="59"/>
                    </a:lnTo>
                    <a:lnTo>
                      <a:pt x="145" y="60"/>
                    </a:lnTo>
                    <a:lnTo>
                      <a:pt x="133" y="67"/>
                    </a:lnTo>
                    <a:lnTo>
                      <a:pt x="123" y="82"/>
                    </a:lnTo>
                    <a:lnTo>
                      <a:pt x="123" y="92"/>
                    </a:lnTo>
                    <a:lnTo>
                      <a:pt x="141" y="104"/>
                    </a:lnTo>
                    <a:lnTo>
                      <a:pt x="167" y="72"/>
                    </a:lnTo>
                    <a:lnTo>
                      <a:pt x="255" y="34"/>
                    </a:lnTo>
                    <a:lnTo>
                      <a:pt x="255" y="12"/>
                    </a:lnTo>
                    <a:lnTo>
                      <a:pt x="295" y="4"/>
                    </a:lnTo>
                    <a:lnTo>
                      <a:pt x="318" y="15"/>
                    </a:lnTo>
                    <a:lnTo>
                      <a:pt x="371" y="0"/>
                    </a:lnTo>
                    <a:lnTo>
                      <a:pt x="388" y="8"/>
                    </a:lnTo>
                    <a:lnTo>
                      <a:pt x="424" y="45"/>
                    </a:lnTo>
                    <a:lnTo>
                      <a:pt x="465" y="38"/>
                    </a:lnTo>
                    <a:lnTo>
                      <a:pt x="490" y="51"/>
                    </a:lnTo>
                    <a:lnTo>
                      <a:pt x="554" y="49"/>
                    </a:lnTo>
                    <a:lnTo>
                      <a:pt x="602" y="64"/>
                    </a:lnTo>
                    <a:lnTo>
                      <a:pt x="598" y="84"/>
                    </a:lnTo>
                    <a:lnTo>
                      <a:pt x="557" y="97"/>
                    </a:lnTo>
                    <a:lnTo>
                      <a:pt x="564" y="110"/>
                    </a:lnTo>
                    <a:lnTo>
                      <a:pt x="546" y="118"/>
                    </a:lnTo>
                    <a:lnTo>
                      <a:pt x="545" y="145"/>
                    </a:lnTo>
                    <a:lnTo>
                      <a:pt x="530" y="163"/>
                    </a:lnTo>
                    <a:lnTo>
                      <a:pt x="523" y="146"/>
                    </a:lnTo>
                    <a:lnTo>
                      <a:pt x="532" y="131"/>
                    </a:lnTo>
                    <a:lnTo>
                      <a:pt x="530" y="99"/>
                    </a:lnTo>
                    <a:lnTo>
                      <a:pt x="514" y="115"/>
                    </a:lnTo>
                    <a:lnTo>
                      <a:pt x="501" y="124"/>
                    </a:lnTo>
                    <a:lnTo>
                      <a:pt x="489" y="110"/>
                    </a:lnTo>
                    <a:lnTo>
                      <a:pt x="480" y="146"/>
                    </a:lnTo>
                    <a:lnTo>
                      <a:pt x="490" y="146"/>
                    </a:lnTo>
                    <a:lnTo>
                      <a:pt x="487" y="171"/>
                    </a:lnTo>
                    <a:lnTo>
                      <a:pt x="476" y="196"/>
                    </a:lnTo>
                    <a:lnTo>
                      <a:pt x="463" y="207"/>
                    </a:lnTo>
                    <a:lnTo>
                      <a:pt x="474" y="224"/>
                    </a:lnTo>
                    <a:lnTo>
                      <a:pt x="467" y="235"/>
                    </a:lnTo>
                    <a:lnTo>
                      <a:pt x="464" y="225"/>
                    </a:lnTo>
                    <a:lnTo>
                      <a:pt x="464" y="221"/>
                    </a:lnTo>
                    <a:lnTo>
                      <a:pt x="455" y="216"/>
                    </a:lnTo>
                    <a:lnTo>
                      <a:pt x="441" y="223"/>
                    </a:lnTo>
                    <a:lnTo>
                      <a:pt x="454" y="251"/>
                    </a:lnTo>
                    <a:lnTo>
                      <a:pt x="458" y="266"/>
                    </a:lnTo>
                    <a:lnTo>
                      <a:pt x="443" y="305"/>
                    </a:lnTo>
                    <a:lnTo>
                      <a:pt x="416" y="316"/>
                    </a:lnTo>
                    <a:lnTo>
                      <a:pt x="393" y="314"/>
                    </a:lnTo>
                    <a:lnTo>
                      <a:pt x="404" y="330"/>
                    </a:lnTo>
                    <a:lnTo>
                      <a:pt x="405" y="352"/>
                    </a:lnTo>
                    <a:lnTo>
                      <a:pt x="389" y="379"/>
                    </a:lnTo>
                    <a:lnTo>
                      <a:pt x="371" y="365"/>
                    </a:lnTo>
                    <a:lnTo>
                      <a:pt x="368" y="380"/>
                    </a:lnTo>
                    <a:lnTo>
                      <a:pt x="382" y="393"/>
                    </a:lnTo>
                    <a:lnTo>
                      <a:pt x="393" y="412"/>
                    </a:lnTo>
                    <a:lnTo>
                      <a:pt x="374" y="401"/>
                    </a:lnTo>
                    <a:lnTo>
                      <a:pt x="351" y="336"/>
                    </a:lnTo>
                    <a:lnTo>
                      <a:pt x="323" y="318"/>
                    </a:lnTo>
                    <a:lnTo>
                      <a:pt x="302" y="320"/>
                    </a:lnTo>
                    <a:lnTo>
                      <a:pt x="275" y="356"/>
                    </a:lnTo>
                    <a:lnTo>
                      <a:pt x="278" y="370"/>
                    </a:lnTo>
                    <a:lnTo>
                      <a:pt x="269" y="396"/>
                    </a:lnTo>
                    <a:lnTo>
                      <a:pt x="261" y="396"/>
                    </a:lnTo>
                    <a:lnTo>
                      <a:pt x="230" y="341"/>
                    </a:lnTo>
                    <a:lnTo>
                      <a:pt x="230" y="318"/>
                    </a:lnTo>
                    <a:lnTo>
                      <a:pt x="224" y="326"/>
                    </a:lnTo>
                    <a:lnTo>
                      <a:pt x="206" y="326"/>
                    </a:lnTo>
                    <a:lnTo>
                      <a:pt x="213" y="311"/>
                    </a:lnTo>
                    <a:lnTo>
                      <a:pt x="186" y="292"/>
                    </a:lnTo>
                    <a:lnTo>
                      <a:pt x="152" y="292"/>
                    </a:lnTo>
                    <a:lnTo>
                      <a:pt x="123" y="274"/>
                    </a:lnTo>
                    <a:lnTo>
                      <a:pt x="122" y="292"/>
                    </a:lnTo>
                    <a:lnTo>
                      <a:pt x="146" y="310"/>
                    </a:lnTo>
                    <a:lnTo>
                      <a:pt x="154" y="309"/>
                    </a:lnTo>
                    <a:lnTo>
                      <a:pt x="129" y="332"/>
                    </a:lnTo>
                    <a:lnTo>
                      <a:pt x="105" y="338"/>
                    </a:lnTo>
                    <a:lnTo>
                      <a:pt x="105" y="324"/>
                    </a:lnTo>
                    <a:lnTo>
                      <a:pt x="70" y="278"/>
                    </a:lnTo>
                    <a:lnTo>
                      <a:pt x="66" y="266"/>
                    </a:lnTo>
                    <a:lnTo>
                      <a:pt x="85" y="250"/>
                    </a:lnTo>
                    <a:lnTo>
                      <a:pt x="82" y="232"/>
                    </a:lnTo>
                    <a:lnTo>
                      <a:pt x="82" y="211"/>
                    </a:lnTo>
                    <a:lnTo>
                      <a:pt x="92" y="207"/>
                    </a:lnTo>
                    <a:lnTo>
                      <a:pt x="82" y="196"/>
                    </a:lnTo>
                    <a:lnTo>
                      <a:pt x="82" y="121"/>
                    </a:lnTo>
                    <a:lnTo>
                      <a:pt x="34" y="121"/>
                    </a:lnTo>
                    <a:lnTo>
                      <a:pt x="48" y="104"/>
                    </a:lnTo>
                    <a:lnTo>
                      <a:pt x="46" y="97"/>
                    </a:lnTo>
                    <a:lnTo>
                      <a:pt x="30" y="113"/>
                    </a:lnTo>
                    <a:lnTo>
                      <a:pt x="25" y="121"/>
                    </a:lnTo>
                    <a:lnTo>
                      <a:pt x="0" y="121"/>
                    </a:lnTo>
                  </a:path>
                </a:pathLst>
              </a:custGeom>
              <a:solidFill>
                <a:schemeClr val="folHlink"/>
              </a:solidFill>
              <a:ln>
                <a:noFill/>
              </a:ln>
              <a:effectLst>
                <a:outerShdw dist="107763" dir="2700000" algn="ctr" rotWithShape="0">
                  <a:schemeClr val="bg2">
                    <a:alpha val="50000"/>
                  </a:schemeClr>
                </a:outerShdw>
              </a:effectLst>
              <a:extLst>
                <a:ext uri="{91240B29-F687-4F45-9708-019B960494DF}">
                  <a14:hiddenLine xmlns:a14="http://schemas.microsoft.com/office/drawing/2010/main" w="76200" cap="rnd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" name="Freeform 16"/>
              <p:cNvSpPr>
                <a:spLocks/>
              </p:cNvSpPr>
              <p:nvPr/>
            </p:nvSpPr>
            <p:spPr bwMode="auto">
              <a:xfrm>
                <a:off x="2693" y="2605"/>
                <a:ext cx="51" cy="84"/>
              </a:xfrm>
              <a:custGeom>
                <a:avLst/>
                <a:gdLst>
                  <a:gd name="T0" fmla="*/ 34 w 51"/>
                  <a:gd name="T1" fmla="*/ 0 h 84"/>
                  <a:gd name="T2" fmla="*/ 34 w 51"/>
                  <a:gd name="T3" fmla="*/ 11 h 84"/>
                  <a:gd name="T4" fmla="*/ 30 w 51"/>
                  <a:gd name="T5" fmla="*/ 17 h 84"/>
                  <a:gd name="T6" fmla="*/ 31 w 51"/>
                  <a:gd name="T7" fmla="*/ 29 h 84"/>
                  <a:gd name="T8" fmla="*/ 26 w 51"/>
                  <a:gd name="T9" fmla="*/ 44 h 84"/>
                  <a:gd name="T10" fmla="*/ 17 w 51"/>
                  <a:gd name="T11" fmla="*/ 58 h 84"/>
                  <a:gd name="T12" fmla="*/ 4 w 51"/>
                  <a:gd name="T13" fmla="*/ 67 h 84"/>
                  <a:gd name="T14" fmla="*/ 0 w 51"/>
                  <a:gd name="T15" fmla="*/ 82 h 84"/>
                  <a:gd name="T16" fmla="*/ 6 w 51"/>
                  <a:gd name="T17" fmla="*/ 83 h 84"/>
                  <a:gd name="T18" fmla="*/ 6 w 51"/>
                  <a:gd name="T19" fmla="*/ 69 h 84"/>
                  <a:gd name="T20" fmla="*/ 23 w 51"/>
                  <a:gd name="T21" fmla="*/ 68 h 84"/>
                  <a:gd name="T22" fmla="*/ 37 w 51"/>
                  <a:gd name="T23" fmla="*/ 58 h 84"/>
                  <a:gd name="T24" fmla="*/ 37 w 51"/>
                  <a:gd name="T25" fmla="*/ 38 h 84"/>
                  <a:gd name="T26" fmla="*/ 41 w 51"/>
                  <a:gd name="T27" fmla="*/ 31 h 84"/>
                  <a:gd name="T28" fmla="*/ 34 w 51"/>
                  <a:gd name="T29" fmla="*/ 18 h 84"/>
                  <a:gd name="T30" fmla="*/ 44 w 51"/>
                  <a:gd name="T31" fmla="*/ 14 h 84"/>
                  <a:gd name="T32" fmla="*/ 50 w 51"/>
                  <a:gd name="T33" fmla="*/ 4 h 84"/>
                  <a:gd name="T34" fmla="*/ 37 w 51"/>
                  <a:gd name="T35" fmla="*/ 6 h 84"/>
                  <a:gd name="T36" fmla="*/ 34 w 51"/>
                  <a:gd name="T37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1" h="84">
                    <a:moveTo>
                      <a:pt x="34" y="0"/>
                    </a:moveTo>
                    <a:lnTo>
                      <a:pt x="34" y="11"/>
                    </a:lnTo>
                    <a:lnTo>
                      <a:pt x="30" y="17"/>
                    </a:lnTo>
                    <a:lnTo>
                      <a:pt x="31" y="29"/>
                    </a:lnTo>
                    <a:lnTo>
                      <a:pt x="26" y="44"/>
                    </a:lnTo>
                    <a:lnTo>
                      <a:pt x="17" y="58"/>
                    </a:lnTo>
                    <a:lnTo>
                      <a:pt x="4" y="67"/>
                    </a:lnTo>
                    <a:lnTo>
                      <a:pt x="0" y="82"/>
                    </a:lnTo>
                    <a:lnTo>
                      <a:pt x="6" y="83"/>
                    </a:lnTo>
                    <a:lnTo>
                      <a:pt x="6" y="69"/>
                    </a:lnTo>
                    <a:lnTo>
                      <a:pt x="23" y="68"/>
                    </a:lnTo>
                    <a:lnTo>
                      <a:pt x="37" y="58"/>
                    </a:lnTo>
                    <a:lnTo>
                      <a:pt x="37" y="38"/>
                    </a:lnTo>
                    <a:lnTo>
                      <a:pt x="41" y="31"/>
                    </a:lnTo>
                    <a:lnTo>
                      <a:pt x="34" y="18"/>
                    </a:lnTo>
                    <a:lnTo>
                      <a:pt x="44" y="14"/>
                    </a:lnTo>
                    <a:lnTo>
                      <a:pt x="50" y="4"/>
                    </a:lnTo>
                    <a:lnTo>
                      <a:pt x="37" y="6"/>
                    </a:lnTo>
                    <a:lnTo>
                      <a:pt x="34" y="0"/>
                    </a:lnTo>
                  </a:path>
                </a:pathLst>
              </a:custGeom>
              <a:solidFill>
                <a:schemeClr val="folHlink"/>
              </a:solidFill>
              <a:ln>
                <a:noFill/>
              </a:ln>
              <a:effectLst>
                <a:outerShdw dist="107763" dir="2700000" algn="ctr" rotWithShape="0">
                  <a:schemeClr val="bg2">
                    <a:alpha val="50000"/>
                  </a:schemeClr>
                </a:outerShdw>
              </a:effectLst>
              <a:extLst>
                <a:ext uri="{91240B29-F687-4F45-9708-019B960494DF}">
                  <a14:hiddenLine xmlns:a14="http://schemas.microsoft.com/office/drawing/2010/main" w="76200" cap="rnd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" name="Freeform 17"/>
              <p:cNvSpPr>
                <a:spLocks/>
              </p:cNvSpPr>
              <p:nvPr/>
            </p:nvSpPr>
            <p:spPr bwMode="auto">
              <a:xfrm>
                <a:off x="2494" y="2829"/>
                <a:ext cx="11" cy="20"/>
              </a:xfrm>
              <a:custGeom>
                <a:avLst/>
                <a:gdLst>
                  <a:gd name="T0" fmla="*/ 5 w 11"/>
                  <a:gd name="T1" fmla="*/ 0 h 20"/>
                  <a:gd name="T2" fmla="*/ 0 w 11"/>
                  <a:gd name="T3" fmla="*/ 9 h 20"/>
                  <a:gd name="T4" fmla="*/ 3 w 11"/>
                  <a:gd name="T5" fmla="*/ 19 h 20"/>
                  <a:gd name="T6" fmla="*/ 10 w 11"/>
                  <a:gd name="T7" fmla="*/ 11 h 20"/>
                  <a:gd name="T8" fmla="*/ 5 w 11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20">
                    <a:moveTo>
                      <a:pt x="5" y="0"/>
                    </a:moveTo>
                    <a:lnTo>
                      <a:pt x="0" y="9"/>
                    </a:lnTo>
                    <a:lnTo>
                      <a:pt x="3" y="19"/>
                    </a:lnTo>
                    <a:lnTo>
                      <a:pt x="10" y="11"/>
                    </a:lnTo>
                    <a:lnTo>
                      <a:pt x="5" y="0"/>
                    </a:lnTo>
                  </a:path>
                </a:pathLst>
              </a:custGeom>
              <a:solidFill>
                <a:schemeClr val="folHlink"/>
              </a:solidFill>
              <a:ln>
                <a:noFill/>
              </a:ln>
              <a:effectLst>
                <a:outerShdw dist="107763" dir="2700000" algn="ctr" rotWithShape="0">
                  <a:schemeClr val="bg2">
                    <a:alpha val="50000"/>
                  </a:schemeClr>
                </a:outerShdw>
              </a:effectLst>
              <a:extLst>
                <a:ext uri="{91240B29-F687-4F45-9708-019B960494DF}">
                  <a14:hiddenLine xmlns:a14="http://schemas.microsoft.com/office/drawing/2010/main" w="76200" cap="rnd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2" name="Freeform 18"/>
              <p:cNvSpPr>
                <a:spLocks/>
              </p:cNvSpPr>
              <p:nvPr/>
            </p:nvSpPr>
            <p:spPr bwMode="auto">
              <a:xfrm>
                <a:off x="2574" y="2849"/>
                <a:ext cx="122" cy="52"/>
              </a:xfrm>
              <a:custGeom>
                <a:avLst/>
                <a:gdLst>
                  <a:gd name="T0" fmla="*/ 0 w 122"/>
                  <a:gd name="T1" fmla="*/ 0 h 52"/>
                  <a:gd name="T2" fmla="*/ 18 w 122"/>
                  <a:gd name="T3" fmla="*/ 4 h 52"/>
                  <a:gd name="T4" fmla="*/ 45 w 122"/>
                  <a:gd name="T5" fmla="*/ 23 h 52"/>
                  <a:gd name="T6" fmla="*/ 42 w 122"/>
                  <a:gd name="T7" fmla="*/ 33 h 52"/>
                  <a:gd name="T8" fmla="*/ 64 w 122"/>
                  <a:gd name="T9" fmla="*/ 42 h 52"/>
                  <a:gd name="T10" fmla="*/ 121 w 122"/>
                  <a:gd name="T11" fmla="*/ 42 h 52"/>
                  <a:gd name="T12" fmla="*/ 58 w 122"/>
                  <a:gd name="T13" fmla="*/ 51 h 52"/>
                  <a:gd name="T14" fmla="*/ 42 w 122"/>
                  <a:gd name="T15" fmla="*/ 33 h 52"/>
                  <a:gd name="T16" fmla="*/ 25 w 122"/>
                  <a:gd name="T17" fmla="*/ 29 h 52"/>
                  <a:gd name="T18" fmla="*/ 0 w 122"/>
                  <a:gd name="T19" fmla="*/ 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2" h="52">
                    <a:moveTo>
                      <a:pt x="0" y="0"/>
                    </a:moveTo>
                    <a:lnTo>
                      <a:pt x="18" y="4"/>
                    </a:lnTo>
                    <a:lnTo>
                      <a:pt x="45" y="23"/>
                    </a:lnTo>
                    <a:lnTo>
                      <a:pt x="42" y="33"/>
                    </a:lnTo>
                    <a:lnTo>
                      <a:pt x="64" y="42"/>
                    </a:lnTo>
                    <a:lnTo>
                      <a:pt x="121" y="42"/>
                    </a:lnTo>
                    <a:lnTo>
                      <a:pt x="58" y="51"/>
                    </a:lnTo>
                    <a:lnTo>
                      <a:pt x="42" y="33"/>
                    </a:lnTo>
                    <a:lnTo>
                      <a:pt x="25" y="29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folHlink"/>
              </a:solidFill>
              <a:ln>
                <a:noFill/>
              </a:ln>
              <a:effectLst>
                <a:outerShdw dist="107763" dir="2700000" algn="ctr" rotWithShape="0">
                  <a:schemeClr val="bg2">
                    <a:alpha val="50000"/>
                  </a:schemeClr>
                </a:outerShdw>
              </a:effectLst>
              <a:extLst>
                <a:ext uri="{91240B29-F687-4F45-9708-019B960494DF}">
                  <a14:hiddenLine xmlns:a14="http://schemas.microsoft.com/office/drawing/2010/main" w="76200" cap="rnd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" name="Freeform 19"/>
              <p:cNvSpPr>
                <a:spLocks/>
              </p:cNvSpPr>
              <p:nvPr/>
            </p:nvSpPr>
            <p:spPr bwMode="auto">
              <a:xfrm>
                <a:off x="2672" y="2890"/>
                <a:ext cx="130" cy="121"/>
              </a:xfrm>
              <a:custGeom>
                <a:avLst/>
                <a:gdLst>
                  <a:gd name="T0" fmla="*/ 104 w 130"/>
                  <a:gd name="T1" fmla="*/ 118 h 121"/>
                  <a:gd name="T2" fmla="*/ 98 w 130"/>
                  <a:gd name="T3" fmla="*/ 116 h 121"/>
                  <a:gd name="T4" fmla="*/ 85 w 130"/>
                  <a:gd name="T5" fmla="*/ 102 h 121"/>
                  <a:gd name="T6" fmla="*/ 72 w 130"/>
                  <a:gd name="T7" fmla="*/ 99 h 121"/>
                  <a:gd name="T8" fmla="*/ 68 w 130"/>
                  <a:gd name="T9" fmla="*/ 91 h 121"/>
                  <a:gd name="T10" fmla="*/ 60 w 130"/>
                  <a:gd name="T11" fmla="*/ 84 h 121"/>
                  <a:gd name="T12" fmla="*/ 48 w 130"/>
                  <a:gd name="T13" fmla="*/ 84 h 121"/>
                  <a:gd name="T14" fmla="*/ 34 w 130"/>
                  <a:gd name="T15" fmla="*/ 90 h 121"/>
                  <a:gd name="T16" fmla="*/ 22 w 130"/>
                  <a:gd name="T17" fmla="*/ 92 h 121"/>
                  <a:gd name="T18" fmla="*/ 8 w 130"/>
                  <a:gd name="T19" fmla="*/ 92 h 121"/>
                  <a:gd name="T20" fmla="*/ 8 w 130"/>
                  <a:gd name="T21" fmla="*/ 83 h 121"/>
                  <a:gd name="T22" fmla="*/ 3 w 130"/>
                  <a:gd name="T23" fmla="*/ 69 h 121"/>
                  <a:gd name="T24" fmla="*/ 2 w 130"/>
                  <a:gd name="T25" fmla="*/ 62 h 121"/>
                  <a:gd name="T26" fmla="*/ 2 w 130"/>
                  <a:gd name="T27" fmla="*/ 43 h 121"/>
                  <a:gd name="T28" fmla="*/ 24 w 130"/>
                  <a:gd name="T29" fmla="*/ 33 h 121"/>
                  <a:gd name="T30" fmla="*/ 27 w 130"/>
                  <a:gd name="T31" fmla="*/ 22 h 121"/>
                  <a:gd name="T32" fmla="*/ 31 w 130"/>
                  <a:gd name="T33" fmla="*/ 23 h 121"/>
                  <a:gd name="T34" fmla="*/ 42 w 130"/>
                  <a:gd name="T35" fmla="*/ 12 h 121"/>
                  <a:gd name="T36" fmla="*/ 54 w 130"/>
                  <a:gd name="T37" fmla="*/ 14 h 121"/>
                  <a:gd name="T38" fmla="*/ 62 w 130"/>
                  <a:gd name="T39" fmla="*/ 5 h 121"/>
                  <a:gd name="T40" fmla="*/ 69 w 130"/>
                  <a:gd name="T41" fmla="*/ 4 h 121"/>
                  <a:gd name="T42" fmla="*/ 80 w 130"/>
                  <a:gd name="T43" fmla="*/ 19 h 121"/>
                  <a:gd name="T44" fmla="*/ 89 w 130"/>
                  <a:gd name="T45" fmla="*/ 23 h 121"/>
                  <a:gd name="T46" fmla="*/ 91 w 130"/>
                  <a:gd name="T47" fmla="*/ 8 h 121"/>
                  <a:gd name="T48" fmla="*/ 94 w 130"/>
                  <a:gd name="T49" fmla="*/ 0 h 121"/>
                  <a:gd name="T50" fmla="*/ 101 w 130"/>
                  <a:gd name="T51" fmla="*/ 12 h 121"/>
                  <a:gd name="T52" fmla="*/ 107 w 130"/>
                  <a:gd name="T53" fmla="*/ 33 h 121"/>
                  <a:gd name="T54" fmla="*/ 120 w 130"/>
                  <a:gd name="T55" fmla="*/ 45 h 121"/>
                  <a:gd name="T56" fmla="*/ 127 w 130"/>
                  <a:gd name="T57" fmla="*/ 55 h 121"/>
                  <a:gd name="T58" fmla="*/ 129 w 130"/>
                  <a:gd name="T59" fmla="*/ 73 h 121"/>
                  <a:gd name="T60" fmla="*/ 121 w 130"/>
                  <a:gd name="T61" fmla="*/ 92 h 121"/>
                  <a:gd name="T62" fmla="*/ 119 w 130"/>
                  <a:gd name="T63" fmla="*/ 110 h 121"/>
                  <a:gd name="T64" fmla="*/ 107 w 130"/>
                  <a:gd name="T65" fmla="*/ 117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30" h="121">
                    <a:moveTo>
                      <a:pt x="107" y="117"/>
                    </a:moveTo>
                    <a:lnTo>
                      <a:pt x="104" y="118"/>
                    </a:lnTo>
                    <a:lnTo>
                      <a:pt x="101" y="120"/>
                    </a:lnTo>
                    <a:lnTo>
                      <a:pt x="98" y="116"/>
                    </a:lnTo>
                    <a:lnTo>
                      <a:pt x="87" y="110"/>
                    </a:lnTo>
                    <a:lnTo>
                      <a:pt x="85" y="102"/>
                    </a:lnTo>
                    <a:lnTo>
                      <a:pt x="81" y="99"/>
                    </a:lnTo>
                    <a:lnTo>
                      <a:pt x="72" y="99"/>
                    </a:lnTo>
                    <a:lnTo>
                      <a:pt x="72" y="93"/>
                    </a:lnTo>
                    <a:lnTo>
                      <a:pt x="68" y="91"/>
                    </a:lnTo>
                    <a:lnTo>
                      <a:pt x="68" y="85"/>
                    </a:lnTo>
                    <a:lnTo>
                      <a:pt x="60" y="84"/>
                    </a:lnTo>
                    <a:lnTo>
                      <a:pt x="54" y="83"/>
                    </a:lnTo>
                    <a:lnTo>
                      <a:pt x="48" y="84"/>
                    </a:lnTo>
                    <a:lnTo>
                      <a:pt x="48" y="85"/>
                    </a:lnTo>
                    <a:lnTo>
                      <a:pt x="34" y="90"/>
                    </a:lnTo>
                    <a:lnTo>
                      <a:pt x="34" y="92"/>
                    </a:lnTo>
                    <a:lnTo>
                      <a:pt x="22" y="92"/>
                    </a:lnTo>
                    <a:lnTo>
                      <a:pt x="15" y="96"/>
                    </a:lnTo>
                    <a:lnTo>
                      <a:pt x="8" y="92"/>
                    </a:lnTo>
                    <a:lnTo>
                      <a:pt x="8" y="91"/>
                    </a:lnTo>
                    <a:lnTo>
                      <a:pt x="8" y="83"/>
                    </a:lnTo>
                    <a:lnTo>
                      <a:pt x="5" y="76"/>
                    </a:lnTo>
                    <a:lnTo>
                      <a:pt x="3" y="69"/>
                    </a:lnTo>
                    <a:lnTo>
                      <a:pt x="4" y="64"/>
                    </a:lnTo>
                    <a:lnTo>
                      <a:pt x="2" y="62"/>
                    </a:lnTo>
                    <a:lnTo>
                      <a:pt x="0" y="51"/>
                    </a:lnTo>
                    <a:lnTo>
                      <a:pt x="2" y="43"/>
                    </a:lnTo>
                    <a:lnTo>
                      <a:pt x="9" y="37"/>
                    </a:lnTo>
                    <a:lnTo>
                      <a:pt x="24" y="33"/>
                    </a:lnTo>
                    <a:lnTo>
                      <a:pt x="28" y="28"/>
                    </a:lnTo>
                    <a:lnTo>
                      <a:pt x="27" y="22"/>
                    </a:lnTo>
                    <a:lnTo>
                      <a:pt x="30" y="21"/>
                    </a:lnTo>
                    <a:lnTo>
                      <a:pt x="31" y="23"/>
                    </a:lnTo>
                    <a:lnTo>
                      <a:pt x="33" y="19"/>
                    </a:lnTo>
                    <a:lnTo>
                      <a:pt x="42" y="12"/>
                    </a:lnTo>
                    <a:lnTo>
                      <a:pt x="48" y="15"/>
                    </a:lnTo>
                    <a:lnTo>
                      <a:pt x="54" y="14"/>
                    </a:lnTo>
                    <a:lnTo>
                      <a:pt x="56" y="7"/>
                    </a:lnTo>
                    <a:lnTo>
                      <a:pt x="62" y="5"/>
                    </a:lnTo>
                    <a:lnTo>
                      <a:pt x="60" y="1"/>
                    </a:lnTo>
                    <a:lnTo>
                      <a:pt x="69" y="4"/>
                    </a:lnTo>
                    <a:lnTo>
                      <a:pt x="76" y="3"/>
                    </a:lnTo>
                    <a:lnTo>
                      <a:pt x="80" y="19"/>
                    </a:lnTo>
                    <a:lnTo>
                      <a:pt x="85" y="23"/>
                    </a:lnTo>
                    <a:lnTo>
                      <a:pt x="89" y="23"/>
                    </a:lnTo>
                    <a:lnTo>
                      <a:pt x="92" y="14"/>
                    </a:lnTo>
                    <a:lnTo>
                      <a:pt x="91" y="8"/>
                    </a:lnTo>
                    <a:lnTo>
                      <a:pt x="92" y="1"/>
                    </a:lnTo>
                    <a:lnTo>
                      <a:pt x="94" y="0"/>
                    </a:lnTo>
                    <a:lnTo>
                      <a:pt x="98" y="10"/>
                    </a:lnTo>
                    <a:lnTo>
                      <a:pt x="101" y="12"/>
                    </a:lnTo>
                    <a:lnTo>
                      <a:pt x="104" y="21"/>
                    </a:lnTo>
                    <a:lnTo>
                      <a:pt x="107" y="33"/>
                    </a:lnTo>
                    <a:lnTo>
                      <a:pt x="113" y="36"/>
                    </a:lnTo>
                    <a:lnTo>
                      <a:pt x="120" y="45"/>
                    </a:lnTo>
                    <a:lnTo>
                      <a:pt x="121" y="49"/>
                    </a:lnTo>
                    <a:lnTo>
                      <a:pt x="127" y="55"/>
                    </a:lnTo>
                    <a:lnTo>
                      <a:pt x="129" y="65"/>
                    </a:lnTo>
                    <a:lnTo>
                      <a:pt x="129" y="73"/>
                    </a:lnTo>
                    <a:lnTo>
                      <a:pt x="127" y="84"/>
                    </a:lnTo>
                    <a:lnTo>
                      <a:pt x="121" y="92"/>
                    </a:lnTo>
                    <a:lnTo>
                      <a:pt x="119" y="102"/>
                    </a:lnTo>
                    <a:lnTo>
                      <a:pt x="119" y="110"/>
                    </a:lnTo>
                    <a:lnTo>
                      <a:pt x="113" y="112"/>
                    </a:lnTo>
                    <a:lnTo>
                      <a:pt x="107" y="117"/>
                    </a:lnTo>
                  </a:path>
                </a:pathLst>
              </a:custGeom>
              <a:solidFill>
                <a:schemeClr val="folHlink"/>
              </a:solidFill>
              <a:ln>
                <a:noFill/>
              </a:ln>
              <a:effectLst>
                <a:outerShdw dist="107763" dir="2700000" algn="ctr" rotWithShape="0">
                  <a:schemeClr val="bg2">
                    <a:alpha val="50000"/>
                  </a:schemeClr>
                </a:outerShdw>
              </a:effectLst>
              <a:extLst>
                <a:ext uri="{91240B29-F687-4F45-9708-019B960494DF}">
                  <a14:hiddenLine xmlns:a14="http://schemas.microsoft.com/office/drawing/2010/main" w="76200" cap="rnd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" name="Freeform 20"/>
              <p:cNvSpPr>
                <a:spLocks/>
              </p:cNvSpPr>
              <p:nvPr/>
            </p:nvSpPr>
            <p:spPr bwMode="auto">
              <a:xfrm>
                <a:off x="2774" y="3015"/>
                <a:ext cx="12" cy="16"/>
              </a:xfrm>
              <a:custGeom>
                <a:avLst/>
                <a:gdLst>
                  <a:gd name="T0" fmla="*/ 6 w 12"/>
                  <a:gd name="T1" fmla="*/ 14 h 16"/>
                  <a:gd name="T2" fmla="*/ 2 w 12"/>
                  <a:gd name="T3" fmla="*/ 11 h 16"/>
                  <a:gd name="T4" fmla="*/ 2 w 12"/>
                  <a:gd name="T5" fmla="*/ 9 h 16"/>
                  <a:gd name="T6" fmla="*/ 2 w 12"/>
                  <a:gd name="T7" fmla="*/ 6 h 16"/>
                  <a:gd name="T8" fmla="*/ 1 w 12"/>
                  <a:gd name="T9" fmla="*/ 4 h 16"/>
                  <a:gd name="T10" fmla="*/ 0 w 12"/>
                  <a:gd name="T11" fmla="*/ 0 h 16"/>
                  <a:gd name="T12" fmla="*/ 2 w 12"/>
                  <a:gd name="T13" fmla="*/ 0 h 16"/>
                  <a:gd name="T14" fmla="*/ 6 w 12"/>
                  <a:gd name="T15" fmla="*/ 2 h 16"/>
                  <a:gd name="T16" fmla="*/ 8 w 12"/>
                  <a:gd name="T17" fmla="*/ 1 h 16"/>
                  <a:gd name="T18" fmla="*/ 9 w 12"/>
                  <a:gd name="T19" fmla="*/ 1 h 16"/>
                  <a:gd name="T20" fmla="*/ 11 w 12"/>
                  <a:gd name="T21" fmla="*/ 0 h 16"/>
                  <a:gd name="T22" fmla="*/ 11 w 12"/>
                  <a:gd name="T23" fmla="*/ 6 h 16"/>
                  <a:gd name="T24" fmla="*/ 10 w 12"/>
                  <a:gd name="T25" fmla="*/ 9 h 16"/>
                  <a:gd name="T26" fmla="*/ 9 w 12"/>
                  <a:gd name="T27" fmla="*/ 11 h 16"/>
                  <a:gd name="T28" fmla="*/ 9 w 12"/>
                  <a:gd name="T29" fmla="*/ 13 h 16"/>
                  <a:gd name="T30" fmla="*/ 8 w 12"/>
                  <a:gd name="T31" fmla="*/ 14 h 16"/>
                  <a:gd name="T32" fmla="*/ 8 w 12"/>
                  <a:gd name="T33" fmla="*/ 15 h 16"/>
                  <a:gd name="T34" fmla="*/ 6 w 12"/>
                  <a:gd name="T35" fmla="*/ 14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2" h="16">
                    <a:moveTo>
                      <a:pt x="6" y="14"/>
                    </a:moveTo>
                    <a:lnTo>
                      <a:pt x="2" y="11"/>
                    </a:lnTo>
                    <a:lnTo>
                      <a:pt x="2" y="9"/>
                    </a:lnTo>
                    <a:lnTo>
                      <a:pt x="2" y="6"/>
                    </a:lnTo>
                    <a:lnTo>
                      <a:pt x="1" y="4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6" y="2"/>
                    </a:lnTo>
                    <a:lnTo>
                      <a:pt x="8" y="1"/>
                    </a:lnTo>
                    <a:lnTo>
                      <a:pt x="9" y="1"/>
                    </a:lnTo>
                    <a:lnTo>
                      <a:pt x="11" y="0"/>
                    </a:lnTo>
                    <a:lnTo>
                      <a:pt x="11" y="6"/>
                    </a:lnTo>
                    <a:lnTo>
                      <a:pt x="10" y="9"/>
                    </a:lnTo>
                    <a:lnTo>
                      <a:pt x="9" y="11"/>
                    </a:lnTo>
                    <a:lnTo>
                      <a:pt x="9" y="13"/>
                    </a:lnTo>
                    <a:lnTo>
                      <a:pt x="8" y="14"/>
                    </a:lnTo>
                    <a:lnTo>
                      <a:pt x="8" y="15"/>
                    </a:lnTo>
                    <a:lnTo>
                      <a:pt x="6" y="14"/>
                    </a:lnTo>
                  </a:path>
                </a:pathLst>
              </a:custGeom>
              <a:solidFill>
                <a:schemeClr val="folHlink"/>
              </a:solidFill>
              <a:ln>
                <a:noFill/>
              </a:ln>
              <a:effectLst>
                <a:outerShdw dist="107763" dir="2700000" algn="ctr" rotWithShape="0">
                  <a:schemeClr val="bg2">
                    <a:alpha val="50000"/>
                  </a:schemeClr>
                </a:outerShdw>
              </a:effectLst>
              <a:extLst>
                <a:ext uri="{91240B29-F687-4F45-9708-019B960494DF}">
                  <a14:hiddenLine xmlns:a14="http://schemas.microsoft.com/office/drawing/2010/main" w="76200" cap="rnd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5" name="Freeform 21"/>
              <p:cNvSpPr>
                <a:spLocks/>
              </p:cNvSpPr>
              <p:nvPr/>
            </p:nvSpPr>
            <p:spPr bwMode="auto">
              <a:xfrm>
                <a:off x="2320" y="2881"/>
                <a:ext cx="15" cy="57"/>
              </a:xfrm>
              <a:custGeom>
                <a:avLst/>
                <a:gdLst>
                  <a:gd name="T0" fmla="*/ 2 w 15"/>
                  <a:gd name="T1" fmla="*/ 20 h 57"/>
                  <a:gd name="T2" fmla="*/ 7 w 15"/>
                  <a:gd name="T3" fmla="*/ 15 h 57"/>
                  <a:gd name="T4" fmla="*/ 11 w 15"/>
                  <a:gd name="T5" fmla="*/ 0 h 57"/>
                  <a:gd name="T6" fmla="*/ 14 w 15"/>
                  <a:gd name="T7" fmla="*/ 23 h 57"/>
                  <a:gd name="T8" fmla="*/ 9 w 15"/>
                  <a:gd name="T9" fmla="*/ 50 h 57"/>
                  <a:gd name="T10" fmla="*/ 0 w 15"/>
                  <a:gd name="T11" fmla="*/ 56 h 57"/>
                  <a:gd name="T12" fmla="*/ 0 w 15"/>
                  <a:gd name="T13" fmla="*/ 43 h 57"/>
                  <a:gd name="T14" fmla="*/ 3 w 15"/>
                  <a:gd name="T15" fmla="*/ 34 h 57"/>
                  <a:gd name="T16" fmla="*/ 2 w 15"/>
                  <a:gd name="T17" fmla="*/ 20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5" h="57">
                    <a:moveTo>
                      <a:pt x="2" y="20"/>
                    </a:moveTo>
                    <a:lnTo>
                      <a:pt x="7" y="15"/>
                    </a:lnTo>
                    <a:lnTo>
                      <a:pt x="11" y="0"/>
                    </a:lnTo>
                    <a:lnTo>
                      <a:pt x="14" y="23"/>
                    </a:lnTo>
                    <a:lnTo>
                      <a:pt x="9" y="50"/>
                    </a:lnTo>
                    <a:lnTo>
                      <a:pt x="0" y="56"/>
                    </a:lnTo>
                    <a:lnTo>
                      <a:pt x="0" y="43"/>
                    </a:lnTo>
                    <a:lnTo>
                      <a:pt x="3" y="34"/>
                    </a:lnTo>
                    <a:lnTo>
                      <a:pt x="2" y="20"/>
                    </a:lnTo>
                  </a:path>
                </a:pathLst>
              </a:custGeom>
              <a:solidFill>
                <a:schemeClr val="folHlink"/>
              </a:solidFill>
              <a:ln>
                <a:noFill/>
              </a:ln>
              <a:effectLst>
                <a:outerShdw dist="107763" dir="2700000" algn="ctr" rotWithShape="0">
                  <a:schemeClr val="bg2">
                    <a:alpha val="50000"/>
                  </a:schemeClr>
                </a:outerShdw>
              </a:effectLst>
              <a:extLst>
                <a:ext uri="{91240B29-F687-4F45-9708-019B960494DF}">
                  <a14:hiddenLine xmlns:a14="http://schemas.microsoft.com/office/drawing/2010/main" w="76200" cap="rnd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sp>
        <p:nvSpPr>
          <p:cNvPr id="26" name="Line 24"/>
          <p:cNvSpPr>
            <a:spLocks noChangeShapeType="1"/>
          </p:cNvSpPr>
          <p:nvPr/>
        </p:nvSpPr>
        <p:spPr bwMode="auto">
          <a:xfrm>
            <a:off x="666750" y="2987452"/>
            <a:ext cx="82677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7" name="Rectangle 25"/>
          <p:cNvSpPr>
            <a:spLocks noChangeArrowheads="1"/>
          </p:cNvSpPr>
          <p:nvPr/>
        </p:nvSpPr>
        <p:spPr bwMode="auto">
          <a:xfrm>
            <a:off x="7210425" y="2400077"/>
            <a:ext cx="16144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l" eaLnBrk="0" hangingPunct="0"/>
            <a:r>
              <a:rPr lang="en-US" altLang="zh-CN" sz="2400" b="1">
                <a:solidFill>
                  <a:schemeClr val="hlink"/>
                </a:solidFill>
                <a:latin typeface="Times New Roman" pitchFamily="18" charset="0"/>
              </a:rPr>
              <a:t>User Mode</a:t>
            </a:r>
          </a:p>
        </p:txBody>
      </p:sp>
      <p:sp>
        <p:nvSpPr>
          <p:cNvPr id="28" name="Rectangle 26"/>
          <p:cNvSpPr>
            <a:spLocks noChangeArrowheads="1"/>
          </p:cNvSpPr>
          <p:nvPr/>
        </p:nvSpPr>
        <p:spPr bwMode="auto">
          <a:xfrm>
            <a:off x="7229475" y="3219227"/>
            <a:ext cx="19018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l" eaLnBrk="0" hangingPunct="0"/>
            <a:r>
              <a:rPr lang="en-US" altLang="zh-CN" sz="2400" b="1">
                <a:solidFill>
                  <a:schemeClr val="hlink"/>
                </a:solidFill>
                <a:latin typeface="Times New Roman" pitchFamily="18" charset="0"/>
              </a:rPr>
              <a:t>Kernel Mode</a:t>
            </a:r>
          </a:p>
        </p:txBody>
      </p:sp>
      <p:grpSp>
        <p:nvGrpSpPr>
          <p:cNvPr id="29" name="Group 47"/>
          <p:cNvGrpSpPr>
            <a:grpSpLocks/>
          </p:cNvGrpSpPr>
          <p:nvPr/>
        </p:nvGrpSpPr>
        <p:grpSpPr bwMode="auto">
          <a:xfrm>
            <a:off x="3338513" y="1196752"/>
            <a:ext cx="1314450" cy="1273175"/>
            <a:chOff x="2103" y="984"/>
            <a:chExt cx="828" cy="802"/>
          </a:xfrm>
        </p:grpSpPr>
        <p:sp>
          <p:nvSpPr>
            <p:cNvPr id="30" name="Oval 27"/>
            <p:cNvSpPr>
              <a:spLocks noChangeArrowheads="1"/>
            </p:cNvSpPr>
            <p:nvPr/>
          </p:nvSpPr>
          <p:spPr bwMode="auto">
            <a:xfrm>
              <a:off x="2103" y="984"/>
              <a:ext cx="828" cy="802"/>
            </a:xfrm>
            <a:prstGeom prst="ellipse">
              <a:avLst/>
            </a:prstGeom>
            <a:gradFill rotWithShape="0">
              <a:gsLst>
                <a:gs pos="0">
                  <a:srgbClr val="F6BF69">
                    <a:gamma/>
                    <a:tint val="50196"/>
                    <a:invGamma/>
                  </a:srgbClr>
                </a:gs>
                <a:gs pos="100000">
                  <a:srgbClr val="F6BF69"/>
                </a:gs>
              </a:gsLst>
              <a:lin ang="5400000" scaled="1"/>
            </a:gradFill>
            <a:ln>
              <a:noFill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  <a:extLst>
              <a:ext uri="{91240B29-F687-4F45-9708-019B960494DF}">
                <a14:hiddenLine xmlns:a14="http://schemas.microsoft.com/office/drawing/2010/main" w="76200">
                  <a:solidFill>
                    <a:schemeClr val="tx1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31" name="Group 46"/>
            <p:cNvGrpSpPr>
              <a:grpSpLocks/>
            </p:cNvGrpSpPr>
            <p:nvPr/>
          </p:nvGrpSpPr>
          <p:grpSpPr bwMode="auto">
            <a:xfrm>
              <a:off x="2103" y="1068"/>
              <a:ext cx="771" cy="595"/>
              <a:chOff x="2103" y="1068"/>
              <a:chExt cx="771" cy="595"/>
            </a:xfrm>
          </p:grpSpPr>
          <p:sp>
            <p:nvSpPr>
              <p:cNvPr id="32" name="Freeform 28"/>
              <p:cNvSpPr>
                <a:spLocks/>
              </p:cNvSpPr>
              <p:nvPr/>
            </p:nvSpPr>
            <p:spPr bwMode="auto">
              <a:xfrm>
                <a:off x="2212" y="1287"/>
                <a:ext cx="1" cy="6"/>
              </a:xfrm>
              <a:custGeom>
                <a:avLst/>
                <a:gdLst>
                  <a:gd name="T0" fmla="*/ 0 w 1"/>
                  <a:gd name="T1" fmla="*/ 0 h 6"/>
                  <a:gd name="T2" fmla="*/ 0 w 1"/>
                  <a:gd name="T3" fmla="*/ 5 h 6"/>
                  <a:gd name="T4" fmla="*/ 0 w 1"/>
                  <a:gd name="T5" fmla="*/ 5 h 6"/>
                  <a:gd name="T6" fmla="*/ 0 w 1"/>
                  <a:gd name="T7" fmla="*/ 2 h 6"/>
                  <a:gd name="T8" fmla="*/ 0 w 1"/>
                  <a:gd name="T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6">
                    <a:moveTo>
                      <a:pt x="0" y="0"/>
                    </a:moveTo>
                    <a:lnTo>
                      <a:pt x="0" y="5"/>
                    </a:lnTo>
                    <a:lnTo>
                      <a:pt x="0" y="5"/>
                    </a:lnTo>
                    <a:lnTo>
                      <a:pt x="0" y="2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folHlink"/>
              </a:solidFill>
              <a:ln>
                <a:noFill/>
              </a:ln>
              <a:effectLst>
                <a:outerShdw dist="107763" dir="2700000" algn="ctr" rotWithShape="0">
                  <a:schemeClr val="bg2">
                    <a:alpha val="50000"/>
                  </a:schemeClr>
                </a:outerShdw>
              </a:effectLst>
              <a:extLst>
                <a:ext uri="{91240B29-F687-4F45-9708-019B960494DF}">
                  <a14:hiddenLine xmlns:a14="http://schemas.microsoft.com/office/drawing/2010/main" w="76200" cap="rnd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3" name="Freeform 29"/>
              <p:cNvSpPr>
                <a:spLocks/>
              </p:cNvSpPr>
              <p:nvPr/>
            </p:nvSpPr>
            <p:spPr bwMode="auto">
              <a:xfrm>
                <a:off x="2227" y="1301"/>
                <a:ext cx="3" cy="5"/>
              </a:xfrm>
              <a:custGeom>
                <a:avLst/>
                <a:gdLst>
                  <a:gd name="T0" fmla="*/ 0 w 3"/>
                  <a:gd name="T1" fmla="*/ 0 h 5"/>
                  <a:gd name="T2" fmla="*/ 2 w 3"/>
                  <a:gd name="T3" fmla="*/ 0 h 5"/>
                  <a:gd name="T4" fmla="*/ 2 w 3"/>
                  <a:gd name="T5" fmla="*/ 4 h 5"/>
                  <a:gd name="T6" fmla="*/ 0 w 3"/>
                  <a:gd name="T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5">
                    <a:moveTo>
                      <a:pt x="0" y="0"/>
                    </a:moveTo>
                    <a:lnTo>
                      <a:pt x="2" y="0"/>
                    </a:lnTo>
                    <a:lnTo>
                      <a:pt x="2" y="4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folHlink"/>
              </a:solidFill>
              <a:ln>
                <a:noFill/>
              </a:ln>
              <a:effectLst>
                <a:outerShdw dist="107763" dir="2700000" algn="ctr" rotWithShape="0">
                  <a:schemeClr val="bg2">
                    <a:alpha val="50000"/>
                  </a:schemeClr>
                </a:outerShdw>
              </a:effectLst>
              <a:extLst>
                <a:ext uri="{91240B29-F687-4F45-9708-019B960494DF}">
                  <a14:hiddenLine xmlns:a14="http://schemas.microsoft.com/office/drawing/2010/main" w="76200" cap="rnd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4" name="Freeform 30"/>
              <p:cNvSpPr>
                <a:spLocks/>
              </p:cNvSpPr>
              <p:nvPr/>
            </p:nvSpPr>
            <p:spPr bwMode="auto">
              <a:xfrm>
                <a:off x="2270" y="1280"/>
                <a:ext cx="28" cy="26"/>
              </a:xfrm>
              <a:custGeom>
                <a:avLst/>
                <a:gdLst>
                  <a:gd name="T0" fmla="*/ 27 w 28"/>
                  <a:gd name="T1" fmla="*/ 0 h 26"/>
                  <a:gd name="T2" fmla="*/ 17 w 28"/>
                  <a:gd name="T3" fmla="*/ 0 h 26"/>
                  <a:gd name="T4" fmla="*/ 11 w 28"/>
                  <a:gd name="T5" fmla="*/ 7 h 26"/>
                  <a:gd name="T6" fmla="*/ 7 w 28"/>
                  <a:gd name="T7" fmla="*/ 7 h 26"/>
                  <a:gd name="T8" fmla="*/ 4 w 28"/>
                  <a:gd name="T9" fmla="*/ 10 h 26"/>
                  <a:gd name="T10" fmla="*/ 0 w 28"/>
                  <a:gd name="T11" fmla="*/ 10 h 26"/>
                  <a:gd name="T12" fmla="*/ 0 w 28"/>
                  <a:gd name="T13" fmla="*/ 19 h 26"/>
                  <a:gd name="T14" fmla="*/ 7 w 28"/>
                  <a:gd name="T15" fmla="*/ 25 h 26"/>
                  <a:gd name="T16" fmla="*/ 22 w 28"/>
                  <a:gd name="T17" fmla="*/ 25 h 26"/>
                  <a:gd name="T18" fmla="*/ 27 w 28"/>
                  <a:gd name="T19" fmla="*/ 19 h 26"/>
                  <a:gd name="T20" fmla="*/ 27 w 28"/>
                  <a:gd name="T21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8" h="26">
                    <a:moveTo>
                      <a:pt x="27" y="0"/>
                    </a:moveTo>
                    <a:lnTo>
                      <a:pt x="17" y="0"/>
                    </a:lnTo>
                    <a:lnTo>
                      <a:pt x="11" y="7"/>
                    </a:lnTo>
                    <a:lnTo>
                      <a:pt x="7" y="7"/>
                    </a:lnTo>
                    <a:lnTo>
                      <a:pt x="4" y="10"/>
                    </a:lnTo>
                    <a:lnTo>
                      <a:pt x="0" y="10"/>
                    </a:lnTo>
                    <a:lnTo>
                      <a:pt x="0" y="19"/>
                    </a:lnTo>
                    <a:lnTo>
                      <a:pt x="7" y="25"/>
                    </a:lnTo>
                    <a:lnTo>
                      <a:pt x="22" y="25"/>
                    </a:lnTo>
                    <a:lnTo>
                      <a:pt x="27" y="19"/>
                    </a:lnTo>
                    <a:lnTo>
                      <a:pt x="27" y="0"/>
                    </a:lnTo>
                  </a:path>
                </a:pathLst>
              </a:custGeom>
              <a:solidFill>
                <a:schemeClr val="folHlink"/>
              </a:solidFill>
              <a:ln>
                <a:noFill/>
              </a:ln>
              <a:effectLst>
                <a:outerShdw dist="107763" dir="2700000" algn="ctr" rotWithShape="0">
                  <a:schemeClr val="bg2">
                    <a:alpha val="50000"/>
                  </a:schemeClr>
                </a:outerShdw>
              </a:effectLst>
              <a:extLst>
                <a:ext uri="{91240B29-F687-4F45-9708-019B960494DF}">
                  <a14:hiddenLine xmlns:a14="http://schemas.microsoft.com/office/drawing/2010/main" w="76200" cap="rnd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5" name="Freeform 31"/>
              <p:cNvSpPr>
                <a:spLocks/>
              </p:cNvSpPr>
              <p:nvPr/>
            </p:nvSpPr>
            <p:spPr bwMode="auto">
              <a:xfrm>
                <a:off x="2103" y="1301"/>
                <a:ext cx="248" cy="314"/>
              </a:xfrm>
              <a:custGeom>
                <a:avLst/>
                <a:gdLst>
                  <a:gd name="T0" fmla="*/ 59 w 248"/>
                  <a:gd name="T1" fmla="*/ 0 h 314"/>
                  <a:gd name="T2" fmla="*/ 54 w 248"/>
                  <a:gd name="T3" fmla="*/ 8 h 314"/>
                  <a:gd name="T4" fmla="*/ 35 w 248"/>
                  <a:gd name="T5" fmla="*/ 25 h 314"/>
                  <a:gd name="T6" fmla="*/ 30 w 248"/>
                  <a:gd name="T7" fmla="*/ 40 h 314"/>
                  <a:gd name="T8" fmla="*/ 16 w 248"/>
                  <a:gd name="T9" fmla="*/ 51 h 314"/>
                  <a:gd name="T10" fmla="*/ 7 w 248"/>
                  <a:gd name="T11" fmla="*/ 72 h 314"/>
                  <a:gd name="T12" fmla="*/ 7 w 248"/>
                  <a:gd name="T13" fmla="*/ 85 h 314"/>
                  <a:gd name="T14" fmla="*/ 0 w 248"/>
                  <a:gd name="T15" fmla="*/ 107 h 314"/>
                  <a:gd name="T16" fmla="*/ 9 w 248"/>
                  <a:gd name="T17" fmla="*/ 117 h 314"/>
                  <a:gd name="T18" fmla="*/ 31 w 248"/>
                  <a:gd name="T19" fmla="*/ 145 h 314"/>
                  <a:gd name="T20" fmla="*/ 38 w 248"/>
                  <a:gd name="T21" fmla="*/ 142 h 314"/>
                  <a:gd name="T22" fmla="*/ 76 w 248"/>
                  <a:gd name="T23" fmla="*/ 142 h 314"/>
                  <a:gd name="T24" fmla="*/ 95 w 248"/>
                  <a:gd name="T25" fmla="*/ 149 h 314"/>
                  <a:gd name="T26" fmla="*/ 92 w 248"/>
                  <a:gd name="T27" fmla="*/ 170 h 314"/>
                  <a:gd name="T28" fmla="*/ 106 w 248"/>
                  <a:gd name="T29" fmla="*/ 200 h 314"/>
                  <a:gd name="T30" fmla="*/ 105 w 248"/>
                  <a:gd name="T31" fmla="*/ 208 h 314"/>
                  <a:gd name="T32" fmla="*/ 110 w 248"/>
                  <a:gd name="T33" fmla="*/ 217 h 314"/>
                  <a:gd name="T34" fmla="*/ 102 w 248"/>
                  <a:gd name="T35" fmla="*/ 238 h 314"/>
                  <a:gd name="T36" fmla="*/ 112 w 248"/>
                  <a:gd name="T37" fmla="*/ 264 h 314"/>
                  <a:gd name="T38" fmla="*/ 118 w 248"/>
                  <a:gd name="T39" fmla="*/ 284 h 314"/>
                  <a:gd name="T40" fmla="*/ 124 w 248"/>
                  <a:gd name="T41" fmla="*/ 297 h 314"/>
                  <a:gd name="T42" fmla="*/ 131 w 248"/>
                  <a:gd name="T43" fmla="*/ 313 h 314"/>
                  <a:gd name="T44" fmla="*/ 144 w 248"/>
                  <a:gd name="T45" fmla="*/ 311 h 314"/>
                  <a:gd name="T46" fmla="*/ 166 w 248"/>
                  <a:gd name="T47" fmla="*/ 299 h 314"/>
                  <a:gd name="T48" fmla="*/ 176 w 248"/>
                  <a:gd name="T49" fmla="*/ 285 h 314"/>
                  <a:gd name="T50" fmla="*/ 175 w 248"/>
                  <a:gd name="T51" fmla="*/ 275 h 314"/>
                  <a:gd name="T52" fmla="*/ 188 w 248"/>
                  <a:gd name="T53" fmla="*/ 267 h 314"/>
                  <a:gd name="T54" fmla="*/ 186 w 248"/>
                  <a:gd name="T55" fmla="*/ 253 h 314"/>
                  <a:gd name="T56" fmla="*/ 205 w 248"/>
                  <a:gd name="T57" fmla="*/ 231 h 314"/>
                  <a:gd name="T58" fmla="*/ 207 w 248"/>
                  <a:gd name="T59" fmla="*/ 213 h 314"/>
                  <a:gd name="T60" fmla="*/ 202 w 248"/>
                  <a:gd name="T61" fmla="*/ 206 h 314"/>
                  <a:gd name="T62" fmla="*/ 205 w 248"/>
                  <a:gd name="T63" fmla="*/ 199 h 314"/>
                  <a:gd name="T64" fmla="*/ 200 w 248"/>
                  <a:gd name="T65" fmla="*/ 192 h 314"/>
                  <a:gd name="T66" fmla="*/ 214 w 248"/>
                  <a:gd name="T67" fmla="*/ 175 h 314"/>
                  <a:gd name="T68" fmla="*/ 214 w 248"/>
                  <a:gd name="T69" fmla="*/ 166 h 314"/>
                  <a:gd name="T70" fmla="*/ 234 w 248"/>
                  <a:gd name="T71" fmla="*/ 151 h 314"/>
                  <a:gd name="T72" fmla="*/ 247 w 248"/>
                  <a:gd name="T73" fmla="*/ 110 h 314"/>
                  <a:gd name="T74" fmla="*/ 229 w 248"/>
                  <a:gd name="T75" fmla="*/ 121 h 314"/>
                  <a:gd name="T76" fmla="*/ 213 w 248"/>
                  <a:gd name="T77" fmla="*/ 116 h 314"/>
                  <a:gd name="T78" fmla="*/ 215 w 248"/>
                  <a:gd name="T79" fmla="*/ 107 h 314"/>
                  <a:gd name="T80" fmla="*/ 199 w 248"/>
                  <a:gd name="T81" fmla="*/ 96 h 314"/>
                  <a:gd name="T82" fmla="*/ 192 w 248"/>
                  <a:gd name="T83" fmla="*/ 71 h 314"/>
                  <a:gd name="T84" fmla="*/ 176 w 248"/>
                  <a:gd name="T85" fmla="*/ 50 h 314"/>
                  <a:gd name="T86" fmla="*/ 176 w 248"/>
                  <a:gd name="T87" fmla="*/ 35 h 314"/>
                  <a:gd name="T88" fmla="*/ 168 w 248"/>
                  <a:gd name="T89" fmla="*/ 34 h 314"/>
                  <a:gd name="T90" fmla="*/ 163 w 248"/>
                  <a:gd name="T91" fmla="*/ 37 h 314"/>
                  <a:gd name="T92" fmla="*/ 139 w 248"/>
                  <a:gd name="T93" fmla="*/ 29 h 314"/>
                  <a:gd name="T94" fmla="*/ 133 w 248"/>
                  <a:gd name="T95" fmla="*/ 34 h 314"/>
                  <a:gd name="T96" fmla="*/ 128 w 248"/>
                  <a:gd name="T97" fmla="*/ 42 h 314"/>
                  <a:gd name="T98" fmla="*/ 116 w 248"/>
                  <a:gd name="T99" fmla="*/ 28 h 314"/>
                  <a:gd name="T100" fmla="*/ 104 w 248"/>
                  <a:gd name="T101" fmla="*/ 25 h 314"/>
                  <a:gd name="T102" fmla="*/ 103 w 248"/>
                  <a:gd name="T103" fmla="*/ 8 h 314"/>
                  <a:gd name="T104" fmla="*/ 85 w 248"/>
                  <a:gd name="T105" fmla="*/ 11 h 314"/>
                  <a:gd name="T106" fmla="*/ 74 w 248"/>
                  <a:gd name="T107" fmla="*/ 7 h 314"/>
                  <a:gd name="T108" fmla="*/ 59 w 248"/>
                  <a:gd name="T109" fmla="*/ 0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248" h="314">
                    <a:moveTo>
                      <a:pt x="59" y="0"/>
                    </a:moveTo>
                    <a:lnTo>
                      <a:pt x="54" y="8"/>
                    </a:lnTo>
                    <a:lnTo>
                      <a:pt x="35" y="25"/>
                    </a:lnTo>
                    <a:lnTo>
                      <a:pt x="30" y="40"/>
                    </a:lnTo>
                    <a:lnTo>
                      <a:pt x="16" y="51"/>
                    </a:lnTo>
                    <a:lnTo>
                      <a:pt x="7" y="72"/>
                    </a:lnTo>
                    <a:lnTo>
                      <a:pt x="7" y="85"/>
                    </a:lnTo>
                    <a:lnTo>
                      <a:pt x="0" y="107"/>
                    </a:lnTo>
                    <a:lnTo>
                      <a:pt x="9" y="117"/>
                    </a:lnTo>
                    <a:lnTo>
                      <a:pt x="31" y="145"/>
                    </a:lnTo>
                    <a:lnTo>
                      <a:pt x="38" y="142"/>
                    </a:lnTo>
                    <a:lnTo>
                      <a:pt x="76" y="142"/>
                    </a:lnTo>
                    <a:lnTo>
                      <a:pt x="95" y="149"/>
                    </a:lnTo>
                    <a:lnTo>
                      <a:pt x="92" y="170"/>
                    </a:lnTo>
                    <a:lnTo>
                      <a:pt x="106" y="200"/>
                    </a:lnTo>
                    <a:lnTo>
                      <a:pt x="105" y="208"/>
                    </a:lnTo>
                    <a:lnTo>
                      <a:pt x="110" y="217"/>
                    </a:lnTo>
                    <a:lnTo>
                      <a:pt x="102" y="238"/>
                    </a:lnTo>
                    <a:lnTo>
                      <a:pt x="112" y="264"/>
                    </a:lnTo>
                    <a:lnTo>
                      <a:pt x="118" y="284"/>
                    </a:lnTo>
                    <a:lnTo>
                      <a:pt x="124" y="297"/>
                    </a:lnTo>
                    <a:lnTo>
                      <a:pt x="131" y="313"/>
                    </a:lnTo>
                    <a:lnTo>
                      <a:pt x="144" y="311"/>
                    </a:lnTo>
                    <a:lnTo>
                      <a:pt x="166" y="299"/>
                    </a:lnTo>
                    <a:lnTo>
                      <a:pt x="176" y="285"/>
                    </a:lnTo>
                    <a:lnTo>
                      <a:pt x="175" y="275"/>
                    </a:lnTo>
                    <a:lnTo>
                      <a:pt x="188" y="267"/>
                    </a:lnTo>
                    <a:lnTo>
                      <a:pt x="186" y="253"/>
                    </a:lnTo>
                    <a:lnTo>
                      <a:pt x="205" y="231"/>
                    </a:lnTo>
                    <a:lnTo>
                      <a:pt x="207" y="213"/>
                    </a:lnTo>
                    <a:lnTo>
                      <a:pt x="202" y="206"/>
                    </a:lnTo>
                    <a:lnTo>
                      <a:pt x="205" y="199"/>
                    </a:lnTo>
                    <a:lnTo>
                      <a:pt x="200" y="192"/>
                    </a:lnTo>
                    <a:lnTo>
                      <a:pt x="214" y="175"/>
                    </a:lnTo>
                    <a:lnTo>
                      <a:pt x="214" y="166"/>
                    </a:lnTo>
                    <a:lnTo>
                      <a:pt x="234" y="151"/>
                    </a:lnTo>
                    <a:lnTo>
                      <a:pt x="247" y="110"/>
                    </a:lnTo>
                    <a:lnTo>
                      <a:pt x="229" y="121"/>
                    </a:lnTo>
                    <a:lnTo>
                      <a:pt x="213" y="116"/>
                    </a:lnTo>
                    <a:lnTo>
                      <a:pt x="215" y="107"/>
                    </a:lnTo>
                    <a:lnTo>
                      <a:pt x="199" y="96"/>
                    </a:lnTo>
                    <a:lnTo>
                      <a:pt x="192" y="71"/>
                    </a:lnTo>
                    <a:lnTo>
                      <a:pt x="176" y="50"/>
                    </a:lnTo>
                    <a:lnTo>
                      <a:pt x="176" y="35"/>
                    </a:lnTo>
                    <a:lnTo>
                      <a:pt x="168" y="34"/>
                    </a:lnTo>
                    <a:lnTo>
                      <a:pt x="163" y="37"/>
                    </a:lnTo>
                    <a:lnTo>
                      <a:pt x="139" y="29"/>
                    </a:lnTo>
                    <a:lnTo>
                      <a:pt x="133" y="34"/>
                    </a:lnTo>
                    <a:lnTo>
                      <a:pt x="128" y="42"/>
                    </a:lnTo>
                    <a:lnTo>
                      <a:pt x="116" y="28"/>
                    </a:lnTo>
                    <a:lnTo>
                      <a:pt x="104" y="25"/>
                    </a:lnTo>
                    <a:lnTo>
                      <a:pt x="103" y="8"/>
                    </a:lnTo>
                    <a:lnTo>
                      <a:pt x="85" y="11"/>
                    </a:lnTo>
                    <a:lnTo>
                      <a:pt x="74" y="7"/>
                    </a:lnTo>
                    <a:lnTo>
                      <a:pt x="59" y="0"/>
                    </a:lnTo>
                  </a:path>
                </a:pathLst>
              </a:custGeom>
              <a:solidFill>
                <a:schemeClr val="folHlink"/>
              </a:solidFill>
              <a:ln>
                <a:noFill/>
              </a:ln>
              <a:effectLst>
                <a:outerShdw dist="107763" dir="2700000" algn="ctr" rotWithShape="0">
                  <a:schemeClr val="bg2">
                    <a:alpha val="50000"/>
                  </a:schemeClr>
                </a:outerShdw>
              </a:effectLst>
              <a:extLst>
                <a:ext uri="{91240B29-F687-4F45-9708-019B960494DF}">
                  <a14:hiddenLine xmlns:a14="http://schemas.microsoft.com/office/drawing/2010/main" w="76200" cap="rnd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" name="Freeform 32"/>
              <p:cNvSpPr>
                <a:spLocks/>
              </p:cNvSpPr>
              <p:nvPr/>
            </p:nvSpPr>
            <p:spPr bwMode="auto">
              <a:xfrm>
                <a:off x="2679" y="1379"/>
                <a:ext cx="9" cy="16"/>
              </a:xfrm>
              <a:custGeom>
                <a:avLst/>
                <a:gdLst>
                  <a:gd name="T0" fmla="*/ 3 w 9"/>
                  <a:gd name="T1" fmla="*/ 0 h 16"/>
                  <a:gd name="T2" fmla="*/ 5 w 9"/>
                  <a:gd name="T3" fmla="*/ 5 h 16"/>
                  <a:gd name="T4" fmla="*/ 3 w 9"/>
                  <a:gd name="T5" fmla="*/ 8 h 16"/>
                  <a:gd name="T6" fmla="*/ 3 w 9"/>
                  <a:gd name="T7" fmla="*/ 10 h 16"/>
                  <a:gd name="T8" fmla="*/ 8 w 9"/>
                  <a:gd name="T9" fmla="*/ 13 h 16"/>
                  <a:gd name="T10" fmla="*/ 8 w 9"/>
                  <a:gd name="T11" fmla="*/ 15 h 16"/>
                  <a:gd name="T12" fmla="*/ 5 w 9"/>
                  <a:gd name="T13" fmla="*/ 13 h 16"/>
                  <a:gd name="T14" fmla="*/ 1 w 9"/>
                  <a:gd name="T15" fmla="*/ 15 h 16"/>
                  <a:gd name="T16" fmla="*/ 0 w 9"/>
                  <a:gd name="T17" fmla="*/ 13 h 16"/>
                  <a:gd name="T18" fmla="*/ 1 w 9"/>
                  <a:gd name="T19" fmla="*/ 10 h 16"/>
                  <a:gd name="T20" fmla="*/ 0 w 9"/>
                  <a:gd name="T21" fmla="*/ 8 h 16"/>
                  <a:gd name="T22" fmla="*/ 1 w 9"/>
                  <a:gd name="T23" fmla="*/ 2 h 16"/>
                  <a:gd name="T24" fmla="*/ 3 w 9"/>
                  <a:gd name="T25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" h="16">
                    <a:moveTo>
                      <a:pt x="3" y="0"/>
                    </a:moveTo>
                    <a:lnTo>
                      <a:pt x="5" y="5"/>
                    </a:lnTo>
                    <a:lnTo>
                      <a:pt x="3" y="8"/>
                    </a:lnTo>
                    <a:lnTo>
                      <a:pt x="3" y="10"/>
                    </a:lnTo>
                    <a:lnTo>
                      <a:pt x="8" y="13"/>
                    </a:lnTo>
                    <a:lnTo>
                      <a:pt x="8" y="15"/>
                    </a:lnTo>
                    <a:lnTo>
                      <a:pt x="5" y="13"/>
                    </a:lnTo>
                    <a:lnTo>
                      <a:pt x="1" y="15"/>
                    </a:lnTo>
                    <a:lnTo>
                      <a:pt x="0" y="13"/>
                    </a:lnTo>
                    <a:lnTo>
                      <a:pt x="1" y="10"/>
                    </a:lnTo>
                    <a:lnTo>
                      <a:pt x="0" y="8"/>
                    </a:lnTo>
                    <a:lnTo>
                      <a:pt x="1" y="2"/>
                    </a:lnTo>
                    <a:lnTo>
                      <a:pt x="3" y="0"/>
                    </a:lnTo>
                  </a:path>
                </a:pathLst>
              </a:custGeom>
              <a:solidFill>
                <a:schemeClr val="folHlink"/>
              </a:solidFill>
              <a:ln>
                <a:noFill/>
              </a:ln>
              <a:effectLst>
                <a:outerShdw dist="107763" dir="2700000" algn="ctr" rotWithShape="0">
                  <a:schemeClr val="bg2">
                    <a:alpha val="50000"/>
                  </a:schemeClr>
                </a:outerShdw>
              </a:effectLst>
              <a:extLst>
                <a:ext uri="{91240B29-F687-4F45-9708-019B960494DF}">
                  <a14:hiddenLine xmlns:a14="http://schemas.microsoft.com/office/drawing/2010/main" w="76200" cap="rnd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7" name="Freeform 33"/>
              <p:cNvSpPr>
                <a:spLocks/>
              </p:cNvSpPr>
              <p:nvPr/>
            </p:nvSpPr>
            <p:spPr bwMode="auto">
              <a:xfrm>
                <a:off x="2631" y="1445"/>
                <a:ext cx="38" cy="52"/>
              </a:xfrm>
              <a:custGeom>
                <a:avLst/>
                <a:gdLst>
                  <a:gd name="T0" fmla="*/ 0 w 38"/>
                  <a:gd name="T1" fmla="*/ 26 h 52"/>
                  <a:gd name="T2" fmla="*/ 14 w 38"/>
                  <a:gd name="T3" fmla="*/ 26 h 52"/>
                  <a:gd name="T4" fmla="*/ 29 w 38"/>
                  <a:gd name="T5" fmla="*/ 0 h 52"/>
                  <a:gd name="T6" fmla="*/ 37 w 38"/>
                  <a:gd name="T7" fmla="*/ 15 h 52"/>
                  <a:gd name="T8" fmla="*/ 31 w 38"/>
                  <a:gd name="T9" fmla="*/ 51 h 52"/>
                  <a:gd name="T10" fmla="*/ 3 w 38"/>
                  <a:gd name="T11" fmla="*/ 42 h 52"/>
                  <a:gd name="T12" fmla="*/ 0 w 38"/>
                  <a:gd name="T13" fmla="*/ 26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8" h="52">
                    <a:moveTo>
                      <a:pt x="0" y="26"/>
                    </a:moveTo>
                    <a:lnTo>
                      <a:pt x="14" y="26"/>
                    </a:lnTo>
                    <a:lnTo>
                      <a:pt x="29" y="0"/>
                    </a:lnTo>
                    <a:lnTo>
                      <a:pt x="37" y="15"/>
                    </a:lnTo>
                    <a:lnTo>
                      <a:pt x="31" y="51"/>
                    </a:lnTo>
                    <a:lnTo>
                      <a:pt x="3" y="42"/>
                    </a:lnTo>
                    <a:lnTo>
                      <a:pt x="0" y="26"/>
                    </a:lnTo>
                  </a:path>
                </a:pathLst>
              </a:custGeom>
              <a:solidFill>
                <a:schemeClr val="folHlink"/>
              </a:solidFill>
              <a:ln>
                <a:noFill/>
              </a:ln>
              <a:effectLst>
                <a:outerShdw dist="107763" dir="2700000" algn="ctr" rotWithShape="0">
                  <a:schemeClr val="bg2">
                    <a:alpha val="50000"/>
                  </a:schemeClr>
                </a:outerShdw>
              </a:effectLst>
              <a:extLst>
                <a:ext uri="{91240B29-F687-4F45-9708-019B960494DF}">
                  <a14:hiddenLine xmlns:a14="http://schemas.microsoft.com/office/drawing/2010/main" w="76200" cap="rnd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" name="Freeform 34"/>
              <p:cNvSpPr>
                <a:spLocks/>
              </p:cNvSpPr>
              <p:nvPr/>
            </p:nvSpPr>
            <p:spPr bwMode="auto">
              <a:xfrm>
                <a:off x="2706" y="1464"/>
                <a:ext cx="65" cy="50"/>
              </a:xfrm>
              <a:custGeom>
                <a:avLst/>
                <a:gdLst>
                  <a:gd name="T0" fmla="*/ 4 w 65"/>
                  <a:gd name="T1" fmla="*/ 12 h 50"/>
                  <a:gd name="T2" fmla="*/ 0 w 65"/>
                  <a:gd name="T3" fmla="*/ 0 h 50"/>
                  <a:gd name="T4" fmla="*/ 22 w 65"/>
                  <a:gd name="T5" fmla="*/ 5 h 50"/>
                  <a:gd name="T6" fmla="*/ 52 w 65"/>
                  <a:gd name="T7" fmla="*/ 17 h 50"/>
                  <a:gd name="T8" fmla="*/ 52 w 65"/>
                  <a:gd name="T9" fmla="*/ 26 h 50"/>
                  <a:gd name="T10" fmla="*/ 64 w 65"/>
                  <a:gd name="T11" fmla="*/ 49 h 50"/>
                  <a:gd name="T12" fmla="*/ 40 w 65"/>
                  <a:gd name="T13" fmla="*/ 27 h 50"/>
                  <a:gd name="T14" fmla="*/ 24 w 65"/>
                  <a:gd name="T15" fmla="*/ 29 h 50"/>
                  <a:gd name="T16" fmla="*/ 4 w 65"/>
                  <a:gd name="T17" fmla="*/ 12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50">
                    <a:moveTo>
                      <a:pt x="4" y="12"/>
                    </a:moveTo>
                    <a:lnTo>
                      <a:pt x="0" y="0"/>
                    </a:lnTo>
                    <a:lnTo>
                      <a:pt x="22" y="5"/>
                    </a:lnTo>
                    <a:lnTo>
                      <a:pt x="52" y="17"/>
                    </a:lnTo>
                    <a:lnTo>
                      <a:pt x="52" y="26"/>
                    </a:lnTo>
                    <a:lnTo>
                      <a:pt x="64" y="49"/>
                    </a:lnTo>
                    <a:lnTo>
                      <a:pt x="40" y="27"/>
                    </a:lnTo>
                    <a:lnTo>
                      <a:pt x="24" y="29"/>
                    </a:lnTo>
                    <a:lnTo>
                      <a:pt x="4" y="12"/>
                    </a:lnTo>
                  </a:path>
                </a:pathLst>
              </a:custGeom>
              <a:solidFill>
                <a:schemeClr val="folHlink"/>
              </a:solidFill>
              <a:ln>
                <a:noFill/>
              </a:ln>
              <a:effectLst>
                <a:outerShdw dist="107763" dir="2700000" algn="ctr" rotWithShape="0">
                  <a:schemeClr val="bg2">
                    <a:alpha val="50000"/>
                  </a:schemeClr>
                </a:outerShdw>
              </a:effectLst>
              <a:extLst>
                <a:ext uri="{91240B29-F687-4F45-9708-019B960494DF}">
                  <a14:hiddenLine xmlns:a14="http://schemas.microsoft.com/office/drawing/2010/main" w="76200" cap="rnd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9" name="Freeform 35"/>
              <p:cNvSpPr>
                <a:spLocks/>
              </p:cNvSpPr>
              <p:nvPr/>
            </p:nvSpPr>
            <p:spPr bwMode="auto">
              <a:xfrm>
                <a:off x="2829" y="1567"/>
                <a:ext cx="45" cy="56"/>
              </a:xfrm>
              <a:custGeom>
                <a:avLst/>
                <a:gdLst>
                  <a:gd name="T0" fmla="*/ 27 w 45"/>
                  <a:gd name="T1" fmla="*/ 0 h 56"/>
                  <a:gd name="T2" fmla="*/ 44 w 45"/>
                  <a:gd name="T3" fmla="*/ 16 h 56"/>
                  <a:gd name="T4" fmla="*/ 9 w 45"/>
                  <a:gd name="T5" fmla="*/ 55 h 56"/>
                  <a:gd name="T6" fmla="*/ 0 w 45"/>
                  <a:gd name="T7" fmla="*/ 46 h 56"/>
                  <a:gd name="T8" fmla="*/ 25 w 45"/>
                  <a:gd name="T9" fmla="*/ 21 h 56"/>
                  <a:gd name="T10" fmla="*/ 27 w 45"/>
                  <a:gd name="T11" fmla="*/ 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5" h="56">
                    <a:moveTo>
                      <a:pt x="27" y="0"/>
                    </a:moveTo>
                    <a:lnTo>
                      <a:pt x="44" y="16"/>
                    </a:lnTo>
                    <a:lnTo>
                      <a:pt x="9" y="55"/>
                    </a:lnTo>
                    <a:lnTo>
                      <a:pt x="0" y="46"/>
                    </a:lnTo>
                    <a:lnTo>
                      <a:pt x="25" y="21"/>
                    </a:lnTo>
                    <a:lnTo>
                      <a:pt x="27" y="0"/>
                    </a:lnTo>
                  </a:path>
                </a:pathLst>
              </a:custGeom>
              <a:solidFill>
                <a:schemeClr val="folHlink"/>
              </a:solidFill>
              <a:ln>
                <a:noFill/>
              </a:ln>
              <a:effectLst>
                <a:outerShdw dist="107763" dir="2700000" algn="ctr" rotWithShape="0">
                  <a:schemeClr val="bg2">
                    <a:alpha val="50000"/>
                  </a:schemeClr>
                </a:outerShdw>
              </a:effectLst>
              <a:extLst>
                <a:ext uri="{91240B29-F687-4F45-9708-019B960494DF}">
                  <a14:hiddenLine xmlns:a14="http://schemas.microsoft.com/office/drawing/2010/main" w="76200" cap="rnd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0" name="Freeform 36"/>
              <p:cNvSpPr>
                <a:spLocks/>
              </p:cNvSpPr>
              <p:nvPr/>
            </p:nvSpPr>
            <p:spPr bwMode="auto">
              <a:xfrm>
                <a:off x="2180" y="1199"/>
                <a:ext cx="22" cy="37"/>
              </a:xfrm>
              <a:custGeom>
                <a:avLst/>
                <a:gdLst>
                  <a:gd name="T0" fmla="*/ 21 w 22"/>
                  <a:gd name="T1" fmla="*/ 28 h 37"/>
                  <a:gd name="T2" fmla="*/ 15 w 22"/>
                  <a:gd name="T3" fmla="*/ 24 h 37"/>
                  <a:gd name="T4" fmla="*/ 15 w 22"/>
                  <a:gd name="T5" fmla="*/ 8 h 37"/>
                  <a:gd name="T6" fmla="*/ 18 w 22"/>
                  <a:gd name="T7" fmla="*/ 5 h 37"/>
                  <a:gd name="T8" fmla="*/ 13 w 22"/>
                  <a:gd name="T9" fmla="*/ 5 h 37"/>
                  <a:gd name="T10" fmla="*/ 16 w 22"/>
                  <a:gd name="T11" fmla="*/ 0 h 37"/>
                  <a:gd name="T12" fmla="*/ 12 w 22"/>
                  <a:gd name="T13" fmla="*/ 0 h 37"/>
                  <a:gd name="T14" fmla="*/ 8 w 22"/>
                  <a:gd name="T15" fmla="*/ 5 h 37"/>
                  <a:gd name="T16" fmla="*/ 8 w 22"/>
                  <a:gd name="T17" fmla="*/ 15 h 37"/>
                  <a:gd name="T18" fmla="*/ 10 w 22"/>
                  <a:gd name="T19" fmla="*/ 17 h 37"/>
                  <a:gd name="T20" fmla="*/ 10 w 22"/>
                  <a:gd name="T21" fmla="*/ 22 h 37"/>
                  <a:gd name="T22" fmla="*/ 9 w 22"/>
                  <a:gd name="T23" fmla="*/ 22 h 37"/>
                  <a:gd name="T24" fmla="*/ 5 w 22"/>
                  <a:gd name="T25" fmla="*/ 25 h 37"/>
                  <a:gd name="T26" fmla="*/ 5 w 22"/>
                  <a:gd name="T27" fmla="*/ 29 h 37"/>
                  <a:gd name="T28" fmla="*/ 0 w 22"/>
                  <a:gd name="T29" fmla="*/ 36 h 37"/>
                  <a:gd name="T30" fmla="*/ 16 w 22"/>
                  <a:gd name="T31" fmla="*/ 36 h 37"/>
                  <a:gd name="T32" fmla="*/ 21 w 22"/>
                  <a:gd name="T33" fmla="*/ 28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2" h="37">
                    <a:moveTo>
                      <a:pt x="21" y="28"/>
                    </a:moveTo>
                    <a:lnTo>
                      <a:pt x="15" y="24"/>
                    </a:lnTo>
                    <a:lnTo>
                      <a:pt x="15" y="8"/>
                    </a:lnTo>
                    <a:lnTo>
                      <a:pt x="18" y="5"/>
                    </a:lnTo>
                    <a:lnTo>
                      <a:pt x="13" y="5"/>
                    </a:lnTo>
                    <a:lnTo>
                      <a:pt x="16" y="0"/>
                    </a:lnTo>
                    <a:lnTo>
                      <a:pt x="12" y="0"/>
                    </a:lnTo>
                    <a:lnTo>
                      <a:pt x="8" y="5"/>
                    </a:lnTo>
                    <a:lnTo>
                      <a:pt x="8" y="15"/>
                    </a:lnTo>
                    <a:lnTo>
                      <a:pt x="10" y="17"/>
                    </a:lnTo>
                    <a:lnTo>
                      <a:pt x="10" y="22"/>
                    </a:lnTo>
                    <a:lnTo>
                      <a:pt x="9" y="22"/>
                    </a:lnTo>
                    <a:lnTo>
                      <a:pt x="5" y="25"/>
                    </a:lnTo>
                    <a:lnTo>
                      <a:pt x="5" y="29"/>
                    </a:lnTo>
                    <a:lnTo>
                      <a:pt x="0" y="36"/>
                    </a:lnTo>
                    <a:lnTo>
                      <a:pt x="16" y="36"/>
                    </a:lnTo>
                    <a:lnTo>
                      <a:pt x="21" y="28"/>
                    </a:lnTo>
                  </a:path>
                </a:pathLst>
              </a:custGeom>
              <a:solidFill>
                <a:schemeClr val="folHlink"/>
              </a:solidFill>
              <a:ln>
                <a:noFill/>
              </a:ln>
              <a:effectLst>
                <a:outerShdw dist="107763" dir="2700000" algn="ctr" rotWithShape="0">
                  <a:schemeClr val="bg2">
                    <a:alpha val="50000"/>
                  </a:schemeClr>
                </a:outerShdw>
              </a:effectLst>
              <a:extLst>
                <a:ext uri="{91240B29-F687-4F45-9708-019B960494DF}">
                  <a14:hiddenLine xmlns:a14="http://schemas.microsoft.com/office/drawing/2010/main" w="76200" cap="rnd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1" name="Freeform 37"/>
              <p:cNvSpPr>
                <a:spLocks/>
              </p:cNvSpPr>
              <p:nvPr/>
            </p:nvSpPr>
            <p:spPr bwMode="auto">
              <a:xfrm>
                <a:off x="2174" y="1211"/>
                <a:ext cx="12" cy="13"/>
              </a:xfrm>
              <a:custGeom>
                <a:avLst/>
                <a:gdLst>
                  <a:gd name="T0" fmla="*/ 9 w 12"/>
                  <a:gd name="T1" fmla="*/ 4 h 13"/>
                  <a:gd name="T2" fmla="*/ 11 w 12"/>
                  <a:gd name="T3" fmla="*/ 4 h 13"/>
                  <a:gd name="T4" fmla="*/ 11 w 12"/>
                  <a:gd name="T5" fmla="*/ 0 h 13"/>
                  <a:gd name="T6" fmla="*/ 7 w 12"/>
                  <a:gd name="T7" fmla="*/ 0 h 13"/>
                  <a:gd name="T8" fmla="*/ 0 w 12"/>
                  <a:gd name="T9" fmla="*/ 8 h 13"/>
                  <a:gd name="T10" fmla="*/ 0 w 12"/>
                  <a:gd name="T11" fmla="*/ 12 h 13"/>
                  <a:gd name="T12" fmla="*/ 7 w 12"/>
                  <a:gd name="T13" fmla="*/ 12 h 13"/>
                  <a:gd name="T14" fmla="*/ 9 w 12"/>
                  <a:gd name="T15" fmla="*/ 9 h 13"/>
                  <a:gd name="T16" fmla="*/ 9 w 12"/>
                  <a:gd name="T17" fmla="*/ 4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" h="13">
                    <a:moveTo>
                      <a:pt x="9" y="4"/>
                    </a:moveTo>
                    <a:lnTo>
                      <a:pt x="11" y="4"/>
                    </a:lnTo>
                    <a:lnTo>
                      <a:pt x="11" y="0"/>
                    </a:lnTo>
                    <a:lnTo>
                      <a:pt x="7" y="0"/>
                    </a:lnTo>
                    <a:lnTo>
                      <a:pt x="0" y="8"/>
                    </a:lnTo>
                    <a:lnTo>
                      <a:pt x="0" y="12"/>
                    </a:lnTo>
                    <a:lnTo>
                      <a:pt x="7" y="12"/>
                    </a:lnTo>
                    <a:lnTo>
                      <a:pt x="9" y="9"/>
                    </a:lnTo>
                    <a:lnTo>
                      <a:pt x="9" y="4"/>
                    </a:lnTo>
                  </a:path>
                </a:pathLst>
              </a:custGeom>
              <a:solidFill>
                <a:schemeClr val="folHlink"/>
              </a:solidFill>
              <a:ln>
                <a:noFill/>
              </a:ln>
              <a:effectLst>
                <a:outerShdw dist="107763" dir="2700000" algn="ctr" rotWithShape="0">
                  <a:schemeClr val="bg2">
                    <a:alpha val="50000"/>
                  </a:schemeClr>
                </a:outerShdw>
              </a:effectLst>
              <a:extLst>
                <a:ext uri="{91240B29-F687-4F45-9708-019B960494DF}">
                  <a14:hiddenLine xmlns:a14="http://schemas.microsoft.com/office/drawing/2010/main" w="76200" cap="rnd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2" name="Freeform 38"/>
              <p:cNvSpPr>
                <a:spLocks/>
              </p:cNvSpPr>
              <p:nvPr/>
            </p:nvSpPr>
            <p:spPr bwMode="auto">
              <a:xfrm>
                <a:off x="2155" y="1190"/>
                <a:ext cx="143" cy="116"/>
              </a:xfrm>
              <a:custGeom>
                <a:avLst/>
                <a:gdLst>
                  <a:gd name="T0" fmla="*/ 94 w 143"/>
                  <a:gd name="T1" fmla="*/ 8 h 116"/>
                  <a:gd name="T2" fmla="*/ 112 w 143"/>
                  <a:gd name="T3" fmla="*/ 11 h 116"/>
                  <a:gd name="T4" fmla="*/ 101 w 143"/>
                  <a:gd name="T5" fmla="*/ 15 h 116"/>
                  <a:gd name="T6" fmla="*/ 96 w 143"/>
                  <a:gd name="T7" fmla="*/ 22 h 116"/>
                  <a:gd name="T8" fmla="*/ 89 w 143"/>
                  <a:gd name="T9" fmla="*/ 37 h 116"/>
                  <a:gd name="T10" fmla="*/ 78 w 143"/>
                  <a:gd name="T11" fmla="*/ 39 h 116"/>
                  <a:gd name="T12" fmla="*/ 68 w 143"/>
                  <a:gd name="T13" fmla="*/ 37 h 116"/>
                  <a:gd name="T14" fmla="*/ 73 w 143"/>
                  <a:gd name="T15" fmla="*/ 30 h 116"/>
                  <a:gd name="T16" fmla="*/ 69 w 143"/>
                  <a:gd name="T17" fmla="*/ 20 h 116"/>
                  <a:gd name="T18" fmla="*/ 63 w 143"/>
                  <a:gd name="T19" fmla="*/ 37 h 116"/>
                  <a:gd name="T20" fmla="*/ 48 w 143"/>
                  <a:gd name="T21" fmla="*/ 45 h 116"/>
                  <a:gd name="T22" fmla="*/ 41 w 143"/>
                  <a:gd name="T23" fmla="*/ 50 h 116"/>
                  <a:gd name="T24" fmla="*/ 30 w 143"/>
                  <a:gd name="T25" fmla="*/ 58 h 116"/>
                  <a:gd name="T26" fmla="*/ 24 w 143"/>
                  <a:gd name="T27" fmla="*/ 76 h 116"/>
                  <a:gd name="T28" fmla="*/ 4 w 143"/>
                  <a:gd name="T29" fmla="*/ 70 h 116"/>
                  <a:gd name="T30" fmla="*/ 0 w 143"/>
                  <a:gd name="T31" fmla="*/ 83 h 116"/>
                  <a:gd name="T32" fmla="*/ 8 w 143"/>
                  <a:gd name="T33" fmla="*/ 104 h 116"/>
                  <a:gd name="T34" fmla="*/ 40 w 143"/>
                  <a:gd name="T35" fmla="*/ 82 h 116"/>
                  <a:gd name="T36" fmla="*/ 58 w 143"/>
                  <a:gd name="T37" fmla="*/ 78 h 116"/>
                  <a:gd name="T38" fmla="*/ 62 w 143"/>
                  <a:gd name="T39" fmla="*/ 86 h 116"/>
                  <a:gd name="T40" fmla="*/ 78 w 143"/>
                  <a:gd name="T41" fmla="*/ 108 h 116"/>
                  <a:gd name="T42" fmla="*/ 79 w 143"/>
                  <a:gd name="T43" fmla="*/ 101 h 116"/>
                  <a:gd name="T44" fmla="*/ 84 w 143"/>
                  <a:gd name="T45" fmla="*/ 101 h 116"/>
                  <a:gd name="T46" fmla="*/ 68 w 143"/>
                  <a:gd name="T47" fmla="*/ 81 h 116"/>
                  <a:gd name="T48" fmla="*/ 73 w 143"/>
                  <a:gd name="T49" fmla="*/ 74 h 116"/>
                  <a:gd name="T50" fmla="*/ 89 w 143"/>
                  <a:gd name="T51" fmla="*/ 95 h 116"/>
                  <a:gd name="T52" fmla="*/ 96 w 143"/>
                  <a:gd name="T53" fmla="*/ 108 h 116"/>
                  <a:gd name="T54" fmla="*/ 99 w 143"/>
                  <a:gd name="T55" fmla="*/ 115 h 116"/>
                  <a:gd name="T56" fmla="*/ 102 w 143"/>
                  <a:gd name="T57" fmla="*/ 102 h 116"/>
                  <a:gd name="T58" fmla="*/ 112 w 143"/>
                  <a:gd name="T59" fmla="*/ 97 h 116"/>
                  <a:gd name="T60" fmla="*/ 119 w 143"/>
                  <a:gd name="T61" fmla="*/ 95 h 116"/>
                  <a:gd name="T62" fmla="*/ 117 w 143"/>
                  <a:gd name="T63" fmla="*/ 84 h 116"/>
                  <a:gd name="T64" fmla="*/ 122 w 143"/>
                  <a:gd name="T65" fmla="*/ 68 h 116"/>
                  <a:gd name="T66" fmla="*/ 129 w 143"/>
                  <a:gd name="T67" fmla="*/ 70 h 116"/>
                  <a:gd name="T68" fmla="*/ 132 w 143"/>
                  <a:gd name="T69" fmla="*/ 78 h 116"/>
                  <a:gd name="T70" fmla="*/ 138 w 143"/>
                  <a:gd name="T71" fmla="*/ 73 h 116"/>
                  <a:gd name="T72" fmla="*/ 136 w 143"/>
                  <a:gd name="T73" fmla="*/ 72 h 116"/>
                  <a:gd name="T74" fmla="*/ 140 w 143"/>
                  <a:gd name="T75" fmla="*/ 61 h 116"/>
                  <a:gd name="T76" fmla="*/ 142 w 143"/>
                  <a:gd name="T77" fmla="*/ 73 h 116"/>
                  <a:gd name="T78" fmla="*/ 94 w 143"/>
                  <a:gd name="T79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143" h="116">
                    <a:moveTo>
                      <a:pt x="94" y="0"/>
                    </a:moveTo>
                    <a:lnTo>
                      <a:pt x="94" y="8"/>
                    </a:lnTo>
                    <a:lnTo>
                      <a:pt x="96" y="11"/>
                    </a:lnTo>
                    <a:lnTo>
                      <a:pt x="112" y="11"/>
                    </a:lnTo>
                    <a:lnTo>
                      <a:pt x="112" y="15"/>
                    </a:lnTo>
                    <a:lnTo>
                      <a:pt x="101" y="15"/>
                    </a:lnTo>
                    <a:lnTo>
                      <a:pt x="101" y="28"/>
                    </a:lnTo>
                    <a:lnTo>
                      <a:pt x="96" y="22"/>
                    </a:lnTo>
                    <a:lnTo>
                      <a:pt x="96" y="30"/>
                    </a:lnTo>
                    <a:lnTo>
                      <a:pt x="89" y="37"/>
                    </a:lnTo>
                    <a:lnTo>
                      <a:pt x="85" y="33"/>
                    </a:lnTo>
                    <a:lnTo>
                      <a:pt x="78" y="39"/>
                    </a:lnTo>
                    <a:lnTo>
                      <a:pt x="77" y="37"/>
                    </a:lnTo>
                    <a:lnTo>
                      <a:pt x="68" y="37"/>
                    </a:lnTo>
                    <a:lnTo>
                      <a:pt x="73" y="32"/>
                    </a:lnTo>
                    <a:lnTo>
                      <a:pt x="73" y="30"/>
                    </a:lnTo>
                    <a:lnTo>
                      <a:pt x="69" y="25"/>
                    </a:lnTo>
                    <a:lnTo>
                      <a:pt x="69" y="20"/>
                    </a:lnTo>
                    <a:lnTo>
                      <a:pt x="63" y="25"/>
                    </a:lnTo>
                    <a:lnTo>
                      <a:pt x="63" y="37"/>
                    </a:lnTo>
                    <a:lnTo>
                      <a:pt x="57" y="37"/>
                    </a:lnTo>
                    <a:lnTo>
                      <a:pt x="48" y="45"/>
                    </a:lnTo>
                    <a:lnTo>
                      <a:pt x="45" y="45"/>
                    </a:lnTo>
                    <a:lnTo>
                      <a:pt x="41" y="50"/>
                    </a:lnTo>
                    <a:lnTo>
                      <a:pt x="24" y="50"/>
                    </a:lnTo>
                    <a:lnTo>
                      <a:pt x="30" y="58"/>
                    </a:lnTo>
                    <a:lnTo>
                      <a:pt x="30" y="70"/>
                    </a:lnTo>
                    <a:lnTo>
                      <a:pt x="24" y="76"/>
                    </a:lnTo>
                    <a:lnTo>
                      <a:pt x="17" y="70"/>
                    </a:lnTo>
                    <a:lnTo>
                      <a:pt x="4" y="70"/>
                    </a:lnTo>
                    <a:lnTo>
                      <a:pt x="4" y="78"/>
                    </a:lnTo>
                    <a:lnTo>
                      <a:pt x="0" y="83"/>
                    </a:lnTo>
                    <a:lnTo>
                      <a:pt x="0" y="95"/>
                    </a:lnTo>
                    <a:lnTo>
                      <a:pt x="8" y="104"/>
                    </a:lnTo>
                    <a:lnTo>
                      <a:pt x="20" y="104"/>
                    </a:lnTo>
                    <a:lnTo>
                      <a:pt x="40" y="82"/>
                    </a:lnTo>
                    <a:lnTo>
                      <a:pt x="56" y="82"/>
                    </a:lnTo>
                    <a:lnTo>
                      <a:pt x="58" y="78"/>
                    </a:lnTo>
                    <a:lnTo>
                      <a:pt x="62" y="82"/>
                    </a:lnTo>
                    <a:lnTo>
                      <a:pt x="62" y="86"/>
                    </a:lnTo>
                    <a:lnTo>
                      <a:pt x="78" y="101"/>
                    </a:lnTo>
                    <a:lnTo>
                      <a:pt x="78" y="108"/>
                    </a:lnTo>
                    <a:lnTo>
                      <a:pt x="81" y="105"/>
                    </a:lnTo>
                    <a:lnTo>
                      <a:pt x="79" y="101"/>
                    </a:lnTo>
                    <a:lnTo>
                      <a:pt x="81" y="99"/>
                    </a:lnTo>
                    <a:lnTo>
                      <a:pt x="84" y="101"/>
                    </a:lnTo>
                    <a:lnTo>
                      <a:pt x="85" y="100"/>
                    </a:lnTo>
                    <a:lnTo>
                      <a:pt x="68" y="81"/>
                    </a:lnTo>
                    <a:lnTo>
                      <a:pt x="68" y="74"/>
                    </a:lnTo>
                    <a:lnTo>
                      <a:pt x="73" y="74"/>
                    </a:lnTo>
                    <a:lnTo>
                      <a:pt x="73" y="78"/>
                    </a:lnTo>
                    <a:lnTo>
                      <a:pt x="89" y="95"/>
                    </a:lnTo>
                    <a:lnTo>
                      <a:pt x="89" y="100"/>
                    </a:lnTo>
                    <a:lnTo>
                      <a:pt x="96" y="108"/>
                    </a:lnTo>
                    <a:lnTo>
                      <a:pt x="94" y="110"/>
                    </a:lnTo>
                    <a:lnTo>
                      <a:pt x="99" y="115"/>
                    </a:lnTo>
                    <a:lnTo>
                      <a:pt x="106" y="107"/>
                    </a:lnTo>
                    <a:lnTo>
                      <a:pt x="102" y="102"/>
                    </a:lnTo>
                    <a:lnTo>
                      <a:pt x="106" y="97"/>
                    </a:lnTo>
                    <a:lnTo>
                      <a:pt x="112" y="97"/>
                    </a:lnTo>
                    <a:lnTo>
                      <a:pt x="115" y="95"/>
                    </a:lnTo>
                    <a:lnTo>
                      <a:pt x="119" y="95"/>
                    </a:lnTo>
                    <a:lnTo>
                      <a:pt x="114" y="88"/>
                    </a:lnTo>
                    <a:lnTo>
                      <a:pt x="117" y="84"/>
                    </a:lnTo>
                    <a:lnTo>
                      <a:pt x="117" y="73"/>
                    </a:lnTo>
                    <a:lnTo>
                      <a:pt x="122" y="68"/>
                    </a:lnTo>
                    <a:lnTo>
                      <a:pt x="124" y="70"/>
                    </a:lnTo>
                    <a:lnTo>
                      <a:pt x="129" y="70"/>
                    </a:lnTo>
                    <a:lnTo>
                      <a:pt x="127" y="73"/>
                    </a:lnTo>
                    <a:lnTo>
                      <a:pt x="132" y="78"/>
                    </a:lnTo>
                    <a:lnTo>
                      <a:pt x="134" y="73"/>
                    </a:lnTo>
                    <a:lnTo>
                      <a:pt x="138" y="73"/>
                    </a:lnTo>
                    <a:lnTo>
                      <a:pt x="138" y="72"/>
                    </a:lnTo>
                    <a:lnTo>
                      <a:pt x="136" y="72"/>
                    </a:lnTo>
                    <a:lnTo>
                      <a:pt x="133" y="70"/>
                    </a:lnTo>
                    <a:lnTo>
                      <a:pt x="140" y="61"/>
                    </a:lnTo>
                    <a:lnTo>
                      <a:pt x="140" y="73"/>
                    </a:lnTo>
                    <a:lnTo>
                      <a:pt x="142" y="73"/>
                    </a:lnTo>
                    <a:lnTo>
                      <a:pt x="142" y="0"/>
                    </a:lnTo>
                    <a:lnTo>
                      <a:pt x="94" y="0"/>
                    </a:lnTo>
                  </a:path>
                </a:pathLst>
              </a:custGeom>
              <a:solidFill>
                <a:schemeClr val="folHlink"/>
              </a:solidFill>
              <a:ln>
                <a:noFill/>
              </a:ln>
              <a:effectLst>
                <a:outerShdw dist="107763" dir="2700000" algn="ctr" rotWithShape="0">
                  <a:schemeClr val="bg2">
                    <a:alpha val="50000"/>
                  </a:schemeClr>
                </a:outerShdw>
              </a:effectLst>
              <a:extLst>
                <a:ext uri="{91240B29-F687-4F45-9708-019B960494DF}">
                  <a14:hiddenLine xmlns:a14="http://schemas.microsoft.com/office/drawing/2010/main" w="76200" cap="rnd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3" name="Freeform 39"/>
              <p:cNvSpPr>
                <a:spLocks/>
              </p:cNvSpPr>
              <p:nvPr/>
            </p:nvSpPr>
            <p:spPr bwMode="auto">
              <a:xfrm>
                <a:off x="2215" y="1068"/>
                <a:ext cx="603" cy="413"/>
              </a:xfrm>
              <a:custGeom>
                <a:avLst/>
                <a:gdLst>
                  <a:gd name="T0" fmla="*/ 18 w 603"/>
                  <a:gd name="T1" fmla="*/ 108 h 413"/>
                  <a:gd name="T2" fmla="*/ 55 w 603"/>
                  <a:gd name="T3" fmla="*/ 72 h 413"/>
                  <a:gd name="T4" fmla="*/ 79 w 603"/>
                  <a:gd name="T5" fmla="*/ 97 h 413"/>
                  <a:gd name="T6" fmla="*/ 65 w 603"/>
                  <a:gd name="T7" fmla="*/ 96 h 413"/>
                  <a:gd name="T8" fmla="*/ 120 w 603"/>
                  <a:gd name="T9" fmla="*/ 92 h 413"/>
                  <a:gd name="T10" fmla="*/ 133 w 603"/>
                  <a:gd name="T11" fmla="*/ 59 h 413"/>
                  <a:gd name="T12" fmla="*/ 133 w 603"/>
                  <a:gd name="T13" fmla="*/ 67 h 413"/>
                  <a:gd name="T14" fmla="*/ 123 w 603"/>
                  <a:gd name="T15" fmla="*/ 92 h 413"/>
                  <a:gd name="T16" fmla="*/ 167 w 603"/>
                  <a:gd name="T17" fmla="*/ 72 h 413"/>
                  <a:gd name="T18" fmla="*/ 255 w 603"/>
                  <a:gd name="T19" fmla="*/ 12 h 413"/>
                  <a:gd name="T20" fmla="*/ 318 w 603"/>
                  <a:gd name="T21" fmla="*/ 15 h 413"/>
                  <a:gd name="T22" fmla="*/ 388 w 603"/>
                  <a:gd name="T23" fmla="*/ 8 h 413"/>
                  <a:gd name="T24" fmla="*/ 465 w 603"/>
                  <a:gd name="T25" fmla="*/ 38 h 413"/>
                  <a:gd name="T26" fmla="*/ 554 w 603"/>
                  <a:gd name="T27" fmla="*/ 49 h 413"/>
                  <a:gd name="T28" fmla="*/ 598 w 603"/>
                  <a:gd name="T29" fmla="*/ 84 h 413"/>
                  <a:gd name="T30" fmla="*/ 564 w 603"/>
                  <a:gd name="T31" fmla="*/ 110 h 413"/>
                  <a:gd name="T32" fmla="*/ 545 w 603"/>
                  <a:gd name="T33" fmla="*/ 145 h 413"/>
                  <a:gd name="T34" fmla="*/ 523 w 603"/>
                  <a:gd name="T35" fmla="*/ 146 h 413"/>
                  <a:gd name="T36" fmla="*/ 530 w 603"/>
                  <a:gd name="T37" fmla="*/ 99 h 413"/>
                  <a:gd name="T38" fmla="*/ 501 w 603"/>
                  <a:gd name="T39" fmla="*/ 124 h 413"/>
                  <a:gd name="T40" fmla="*/ 480 w 603"/>
                  <a:gd name="T41" fmla="*/ 146 h 413"/>
                  <a:gd name="T42" fmla="*/ 487 w 603"/>
                  <a:gd name="T43" fmla="*/ 171 h 413"/>
                  <a:gd name="T44" fmla="*/ 463 w 603"/>
                  <a:gd name="T45" fmla="*/ 207 h 413"/>
                  <a:gd name="T46" fmla="*/ 467 w 603"/>
                  <a:gd name="T47" fmla="*/ 235 h 413"/>
                  <a:gd name="T48" fmla="*/ 464 w 603"/>
                  <a:gd name="T49" fmla="*/ 221 h 413"/>
                  <a:gd name="T50" fmla="*/ 441 w 603"/>
                  <a:gd name="T51" fmla="*/ 223 h 413"/>
                  <a:gd name="T52" fmla="*/ 458 w 603"/>
                  <a:gd name="T53" fmla="*/ 266 h 413"/>
                  <a:gd name="T54" fmla="*/ 416 w 603"/>
                  <a:gd name="T55" fmla="*/ 316 h 413"/>
                  <a:gd name="T56" fmla="*/ 404 w 603"/>
                  <a:gd name="T57" fmla="*/ 330 h 413"/>
                  <a:gd name="T58" fmla="*/ 389 w 603"/>
                  <a:gd name="T59" fmla="*/ 379 h 413"/>
                  <a:gd name="T60" fmla="*/ 368 w 603"/>
                  <a:gd name="T61" fmla="*/ 380 h 413"/>
                  <a:gd name="T62" fmla="*/ 393 w 603"/>
                  <a:gd name="T63" fmla="*/ 412 h 413"/>
                  <a:gd name="T64" fmla="*/ 351 w 603"/>
                  <a:gd name="T65" fmla="*/ 336 h 413"/>
                  <a:gd name="T66" fmla="*/ 302 w 603"/>
                  <a:gd name="T67" fmla="*/ 320 h 413"/>
                  <a:gd name="T68" fmla="*/ 278 w 603"/>
                  <a:gd name="T69" fmla="*/ 370 h 413"/>
                  <a:gd name="T70" fmla="*/ 261 w 603"/>
                  <a:gd name="T71" fmla="*/ 396 h 413"/>
                  <a:gd name="T72" fmla="*/ 230 w 603"/>
                  <a:gd name="T73" fmla="*/ 318 h 413"/>
                  <a:gd name="T74" fmla="*/ 206 w 603"/>
                  <a:gd name="T75" fmla="*/ 326 h 413"/>
                  <a:gd name="T76" fmla="*/ 186 w 603"/>
                  <a:gd name="T77" fmla="*/ 292 h 413"/>
                  <a:gd name="T78" fmla="*/ 123 w 603"/>
                  <a:gd name="T79" fmla="*/ 274 h 413"/>
                  <a:gd name="T80" fmla="*/ 146 w 603"/>
                  <a:gd name="T81" fmla="*/ 310 h 413"/>
                  <a:gd name="T82" fmla="*/ 129 w 603"/>
                  <a:gd name="T83" fmla="*/ 332 h 413"/>
                  <a:gd name="T84" fmla="*/ 105 w 603"/>
                  <a:gd name="T85" fmla="*/ 324 h 413"/>
                  <a:gd name="T86" fmla="*/ 66 w 603"/>
                  <a:gd name="T87" fmla="*/ 266 h 413"/>
                  <a:gd name="T88" fmla="*/ 82 w 603"/>
                  <a:gd name="T89" fmla="*/ 232 h 413"/>
                  <a:gd name="T90" fmla="*/ 92 w 603"/>
                  <a:gd name="T91" fmla="*/ 207 h 413"/>
                  <a:gd name="T92" fmla="*/ 82 w 603"/>
                  <a:gd name="T93" fmla="*/ 121 h 413"/>
                  <a:gd name="T94" fmla="*/ 48 w 603"/>
                  <a:gd name="T95" fmla="*/ 104 h 413"/>
                  <a:gd name="T96" fmla="*/ 30 w 603"/>
                  <a:gd name="T97" fmla="*/ 113 h 413"/>
                  <a:gd name="T98" fmla="*/ 0 w 603"/>
                  <a:gd name="T99" fmla="*/ 121 h 4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603" h="413">
                    <a:moveTo>
                      <a:pt x="0" y="121"/>
                    </a:moveTo>
                    <a:lnTo>
                      <a:pt x="18" y="108"/>
                    </a:lnTo>
                    <a:lnTo>
                      <a:pt x="34" y="84"/>
                    </a:lnTo>
                    <a:lnTo>
                      <a:pt x="55" y="72"/>
                    </a:lnTo>
                    <a:lnTo>
                      <a:pt x="76" y="86"/>
                    </a:lnTo>
                    <a:lnTo>
                      <a:pt x="79" y="97"/>
                    </a:lnTo>
                    <a:lnTo>
                      <a:pt x="74" y="97"/>
                    </a:lnTo>
                    <a:lnTo>
                      <a:pt x="65" y="96"/>
                    </a:lnTo>
                    <a:lnTo>
                      <a:pt x="76" y="108"/>
                    </a:lnTo>
                    <a:lnTo>
                      <a:pt x="120" y="92"/>
                    </a:lnTo>
                    <a:lnTo>
                      <a:pt x="114" y="80"/>
                    </a:lnTo>
                    <a:lnTo>
                      <a:pt x="133" y="59"/>
                    </a:lnTo>
                    <a:lnTo>
                      <a:pt x="145" y="60"/>
                    </a:lnTo>
                    <a:lnTo>
                      <a:pt x="133" y="67"/>
                    </a:lnTo>
                    <a:lnTo>
                      <a:pt x="123" y="82"/>
                    </a:lnTo>
                    <a:lnTo>
                      <a:pt x="123" y="92"/>
                    </a:lnTo>
                    <a:lnTo>
                      <a:pt x="141" y="104"/>
                    </a:lnTo>
                    <a:lnTo>
                      <a:pt x="167" y="72"/>
                    </a:lnTo>
                    <a:lnTo>
                      <a:pt x="255" y="34"/>
                    </a:lnTo>
                    <a:lnTo>
                      <a:pt x="255" y="12"/>
                    </a:lnTo>
                    <a:lnTo>
                      <a:pt x="295" y="4"/>
                    </a:lnTo>
                    <a:lnTo>
                      <a:pt x="318" y="15"/>
                    </a:lnTo>
                    <a:lnTo>
                      <a:pt x="371" y="0"/>
                    </a:lnTo>
                    <a:lnTo>
                      <a:pt x="388" y="8"/>
                    </a:lnTo>
                    <a:lnTo>
                      <a:pt x="424" y="45"/>
                    </a:lnTo>
                    <a:lnTo>
                      <a:pt x="465" y="38"/>
                    </a:lnTo>
                    <a:lnTo>
                      <a:pt x="490" y="51"/>
                    </a:lnTo>
                    <a:lnTo>
                      <a:pt x="554" y="49"/>
                    </a:lnTo>
                    <a:lnTo>
                      <a:pt x="602" y="64"/>
                    </a:lnTo>
                    <a:lnTo>
                      <a:pt x="598" y="84"/>
                    </a:lnTo>
                    <a:lnTo>
                      <a:pt x="557" y="97"/>
                    </a:lnTo>
                    <a:lnTo>
                      <a:pt x="564" y="110"/>
                    </a:lnTo>
                    <a:lnTo>
                      <a:pt x="546" y="118"/>
                    </a:lnTo>
                    <a:lnTo>
                      <a:pt x="545" y="145"/>
                    </a:lnTo>
                    <a:lnTo>
                      <a:pt x="530" y="163"/>
                    </a:lnTo>
                    <a:lnTo>
                      <a:pt x="523" y="146"/>
                    </a:lnTo>
                    <a:lnTo>
                      <a:pt x="532" y="131"/>
                    </a:lnTo>
                    <a:lnTo>
                      <a:pt x="530" y="99"/>
                    </a:lnTo>
                    <a:lnTo>
                      <a:pt x="514" y="115"/>
                    </a:lnTo>
                    <a:lnTo>
                      <a:pt x="501" y="124"/>
                    </a:lnTo>
                    <a:lnTo>
                      <a:pt x="489" y="110"/>
                    </a:lnTo>
                    <a:lnTo>
                      <a:pt x="480" y="146"/>
                    </a:lnTo>
                    <a:lnTo>
                      <a:pt x="490" y="146"/>
                    </a:lnTo>
                    <a:lnTo>
                      <a:pt x="487" y="171"/>
                    </a:lnTo>
                    <a:lnTo>
                      <a:pt x="476" y="196"/>
                    </a:lnTo>
                    <a:lnTo>
                      <a:pt x="463" y="207"/>
                    </a:lnTo>
                    <a:lnTo>
                      <a:pt x="474" y="224"/>
                    </a:lnTo>
                    <a:lnTo>
                      <a:pt x="467" y="235"/>
                    </a:lnTo>
                    <a:lnTo>
                      <a:pt x="464" y="225"/>
                    </a:lnTo>
                    <a:lnTo>
                      <a:pt x="464" y="221"/>
                    </a:lnTo>
                    <a:lnTo>
                      <a:pt x="455" y="216"/>
                    </a:lnTo>
                    <a:lnTo>
                      <a:pt x="441" y="223"/>
                    </a:lnTo>
                    <a:lnTo>
                      <a:pt x="454" y="251"/>
                    </a:lnTo>
                    <a:lnTo>
                      <a:pt x="458" y="266"/>
                    </a:lnTo>
                    <a:lnTo>
                      <a:pt x="443" y="305"/>
                    </a:lnTo>
                    <a:lnTo>
                      <a:pt x="416" y="316"/>
                    </a:lnTo>
                    <a:lnTo>
                      <a:pt x="393" y="314"/>
                    </a:lnTo>
                    <a:lnTo>
                      <a:pt x="404" y="330"/>
                    </a:lnTo>
                    <a:lnTo>
                      <a:pt x="405" y="352"/>
                    </a:lnTo>
                    <a:lnTo>
                      <a:pt x="389" y="379"/>
                    </a:lnTo>
                    <a:lnTo>
                      <a:pt x="371" y="365"/>
                    </a:lnTo>
                    <a:lnTo>
                      <a:pt x="368" y="380"/>
                    </a:lnTo>
                    <a:lnTo>
                      <a:pt x="382" y="393"/>
                    </a:lnTo>
                    <a:lnTo>
                      <a:pt x="393" y="412"/>
                    </a:lnTo>
                    <a:lnTo>
                      <a:pt x="374" y="401"/>
                    </a:lnTo>
                    <a:lnTo>
                      <a:pt x="351" y="336"/>
                    </a:lnTo>
                    <a:lnTo>
                      <a:pt x="323" y="318"/>
                    </a:lnTo>
                    <a:lnTo>
                      <a:pt x="302" y="320"/>
                    </a:lnTo>
                    <a:lnTo>
                      <a:pt x="275" y="356"/>
                    </a:lnTo>
                    <a:lnTo>
                      <a:pt x="278" y="370"/>
                    </a:lnTo>
                    <a:lnTo>
                      <a:pt x="269" y="396"/>
                    </a:lnTo>
                    <a:lnTo>
                      <a:pt x="261" y="396"/>
                    </a:lnTo>
                    <a:lnTo>
                      <a:pt x="230" y="341"/>
                    </a:lnTo>
                    <a:lnTo>
                      <a:pt x="230" y="318"/>
                    </a:lnTo>
                    <a:lnTo>
                      <a:pt x="224" y="326"/>
                    </a:lnTo>
                    <a:lnTo>
                      <a:pt x="206" y="326"/>
                    </a:lnTo>
                    <a:lnTo>
                      <a:pt x="213" y="311"/>
                    </a:lnTo>
                    <a:lnTo>
                      <a:pt x="186" y="292"/>
                    </a:lnTo>
                    <a:lnTo>
                      <a:pt x="152" y="292"/>
                    </a:lnTo>
                    <a:lnTo>
                      <a:pt x="123" y="274"/>
                    </a:lnTo>
                    <a:lnTo>
                      <a:pt x="122" y="292"/>
                    </a:lnTo>
                    <a:lnTo>
                      <a:pt x="146" y="310"/>
                    </a:lnTo>
                    <a:lnTo>
                      <a:pt x="154" y="309"/>
                    </a:lnTo>
                    <a:lnTo>
                      <a:pt x="129" y="332"/>
                    </a:lnTo>
                    <a:lnTo>
                      <a:pt x="105" y="338"/>
                    </a:lnTo>
                    <a:lnTo>
                      <a:pt x="105" y="324"/>
                    </a:lnTo>
                    <a:lnTo>
                      <a:pt x="70" y="278"/>
                    </a:lnTo>
                    <a:lnTo>
                      <a:pt x="66" y="266"/>
                    </a:lnTo>
                    <a:lnTo>
                      <a:pt x="85" y="250"/>
                    </a:lnTo>
                    <a:lnTo>
                      <a:pt x="82" y="232"/>
                    </a:lnTo>
                    <a:lnTo>
                      <a:pt x="82" y="211"/>
                    </a:lnTo>
                    <a:lnTo>
                      <a:pt x="92" y="207"/>
                    </a:lnTo>
                    <a:lnTo>
                      <a:pt x="82" y="196"/>
                    </a:lnTo>
                    <a:lnTo>
                      <a:pt x="82" y="121"/>
                    </a:lnTo>
                    <a:lnTo>
                      <a:pt x="34" y="121"/>
                    </a:lnTo>
                    <a:lnTo>
                      <a:pt x="48" y="104"/>
                    </a:lnTo>
                    <a:lnTo>
                      <a:pt x="46" y="97"/>
                    </a:lnTo>
                    <a:lnTo>
                      <a:pt x="30" y="113"/>
                    </a:lnTo>
                    <a:lnTo>
                      <a:pt x="25" y="121"/>
                    </a:lnTo>
                    <a:lnTo>
                      <a:pt x="0" y="121"/>
                    </a:lnTo>
                  </a:path>
                </a:pathLst>
              </a:custGeom>
              <a:solidFill>
                <a:schemeClr val="folHlink"/>
              </a:solidFill>
              <a:ln>
                <a:noFill/>
              </a:ln>
              <a:effectLst>
                <a:outerShdw dist="107763" dir="2700000" algn="ctr" rotWithShape="0">
                  <a:schemeClr val="bg2">
                    <a:alpha val="50000"/>
                  </a:schemeClr>
                </a:outerShdw>
              </a:effectLst>
              <a:extLst>
                <a:ext uri="{91240B29-F687-4F45-9708-019B960494DF}">
                  <a14:hiddenLine xmlns:a14="http://schemas.microsoft.com/office/drawing/2010/main" w="76200" cap="rnd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4" name="Freeform 40"/>
              <p:cNvSpPr>
                <a:spLocks/>
              </p:cNvSpPr>
              <p:nvPr/>
            </p:nvSpPr>
            <p:spPr bwMode="auto">
              <a:xfrm>
                <a:off x="2693" y="1237"/>
                <a:ext cx="51" cy="84"/>
              </a:xfrm>
              <a:custGeom>
                <a:avLst/>
                <a:gdLst>
                  <a:gd name="T0" fmla="*/ 34 w 51"/>
                  <a:gd name="T1" fmla="*/ 0 h 84"/>
                  <a:gd name="T2" fmla="*/ 34 w 51"/>
                  <a:gd name="T3" fmla="*/ 11 h 84"/>
                  <a:gd name="T4" fmla="*/ 30 w 51"/>
                  <a:gd name="T5" fmla="*/ 17 h 84"/>
                  <a:gd name="T6" fmla="*/ 31 w 51"/>
                  <a:gd name="T7" fmla="*/ 29 h 84"/>
                  <a:gd name="T8" fmla="*/ 26 w 51"/>
                  <a:gd name="T9" fmla="*/ 44 h 84"/>
                  <a:gd name="T10" fmla="*/ 17 w 51"/>
                  <a:gd name="T11" fmla="*/ 58 h 84"/>
                  <a:gd name="T12" fmla="*/ 4 w 51"/>
                  <a:gd name="T13" fmla="*/ 67 h 84"/>
                  <a:gd name="T14" fmla="*/ 0 w 51"/>
                  <a:gd name="T15" fmla="*/ 82 h 84"/>
                  <a:gd name="T16" fmla="*/ 6 w 51"/>
                  <a:gd name="T17" fmla="*/ 83 h 84"/>
                  <a:gd name="T18" fmla="*/ 6 w 51"/>
                  <a:gd name="T19" fmla="*/ 69 h 84"/>
                  <a:gd name="T20" fmla="*/ 23 w 51"/>
                  <a:gd name="T21" fmla="*/ 68 h 84"/>
                  <a:gd name="T22" fmla="*/ 37 w 51"/>
                  <a:gd name="T23" fmla="*/ 58 h 84"/>
                  <a:gd name="T24" fmla="*/ 37 w 51"/>
                  <a:gd name="T25" fmla="*/ 38 h 84"/>
                  <a:gd name="T26" fmla="*/ 41 w 51"/>
                  <a:gd name="T27" fmla="*/ 31 h 84"/>
                  <a:gd name="T28" fmla="*/ 34 w 51"/>
                  <a:gd name="T29" fmla="*/ 18 h 84"/>
                  <a:gd name="T30" fmla="*/ 44 w 51"/>
                  <a:gd name="T31" fmla="*/ 14 h 84"/>
                  <a:gd name="T32" fmla="*/ 50 w 51"/>
                  <a:gd name="T33" fmla="*/ 4 h 84"/>
                  <a:gd name="T34" fmla="*/ 37 w 51"/>
                  <a:gd name="T35" fmla="*/ 6 h 84"/>
                  <a:gd name="T36" fmla="*/ 34 w 51"/>
                  <a:gd name="T37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1" h="84">
                    <a:moveTo>
                      <a:pt x="34" y="0"/>
                    </a:moveTo>
                    <a:lnTo>
                      <a:pt x="34" y="11"/>
                    </a:lnTo>
                    <a:lnTo>
                      <a:pt x="30" y="17"/>
                    </a:lnTo>
                    <a:lnTo>
                      <a:pt x="31" y="29"/>
                    </a:lnTo>
                    <a:lnTo>
                      <a:pt x="26" y="44"/>
                    </a:lnTo>
                    <a:lnTo>
                      <a:pt x="17" y="58"/>
                    </a:lnTo>
                    <a:lnTo>
                      <a:pt x="4" y="67"/>
                    </a:lnTo>
                    <a:lnTo>
                      <a:pt x="0" y="82"/>
                    </a:lnTo>
                    <a:lnTo>
                      <a:pt x="6" y="83"/>
                    </a:lnTo>
                    <a:lnTo>
                      <a:pt x="6" y="69"/>
                    </a:lnTo>
                    <a:lnTo>
                      <a:pt x="23" y="68"/>
                    </a:lnTo>
                    <a:lnTo>
                      <a:pt x="37" y="58"/>
                    </a:lnTo>
                    <a:lnTo>
                      <a:pt x="37" y="38"/>
                    </a:lnTo>
                    <a:lnTo>
                      <a:pt x="41" y="31"/>
                    </a:lnTo>
                    <a:lnTo>
                      <a:pt x="34" y="18"/>
                    </a:lnTo>
                    <a:lnTo>
                      <a:pt x="44" y="14"/>
                    </a:lnTo>
                    <a:lnTo>
                      <a:pt x="50" y="4"/>
                    </a:lnTo>
                    <a:lnTo>
                      <a:pt x="37" y="6"/>
                    </a:lnTo>
                    <a:lnTo>
                      <a:pt x="34" y="0"/>
                    </a:lnTo>
                  </a:path>
                </a:pathLst>
              </a:custGeom>
              <a:solidFill>
                <a:schemeClr val="folHlink"/>
              </a:solidFill>
              <a:ln>
                <a:noFill/>
              </a:ln>
              <a:effectLst>
                <a:outerShdw dist="107763" dir="2700000" algn="ctr" rotWithShape="0">
                  <a:schemeClr val="bg2">
                    <a:alpha val="50000"/>
                  </a:schemeClr>
                </a:outerShdw>
              </a:effectLst>
              <a:extLst>
                <a:ext uri="{91240B29-F687-4F45-9708-019B960494DF}">
                  <a14:hiddenLine xmlns:a14="http://schemas.microsoft.com/office/drawing/2010/main" w="76200" cap="rnd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5" name="Freeform 41"/>
              <p:cNvSpPr>
                <a:spLocks/>
              </p:cNvSpPr>
              <p:nvPr/>
            </p:nvSpPr>
            <p:spPr bwMode="auto">
              <a:xfrm>
                <a:off x="2494" y="1461"/>
                <a:ext cx="11" cy="20"/>
              </a:xfrm>
              <a:custGeom>
                <a:avLst/>
                <a:gdLst>
                  <a:gd name="T0" fmla="*/ 5 w 11"/>
                  <a:gd name="T1" fmla="*/ 0 h 20"/>
                  <a:gd name="T2" fmla="*/ 0 w 11"/>
                  <a:gd name="T3" fmla="*/ 9 h 20"/>
                  <a:gd name="T4" fmla="*/ 3 w 11"/>
                  <a:gd name="T5" fmla="*/ 19 h 20"/>
                  <a:gd name="T6" fmla="*/ 10 w 11"/>
                  <a:gd name="T7" fmla="*/ 11 h 20"/>
                  <a:gd name="T8" fmla="*/ 5 w 11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20">
                    <a:moveTo>
                      <a:pt x="5" y="0"/>
                    </a:moveTo>
                    <a:lnTo>
                      <a:pt x="0" y="9"/>
                    </a:lnTo>
                    <a:lnTo>
                      <a:pt x="3" y="19"/>
                    </a:lnTo>
                    <a:lnTo>
                      <a:pt x="10" y="11"/>
                    </a:lnTo>
                    <a:lnTo>
                      <a:pt x="5" y="0"/>
                    </a:lnTo>
                  </a:path>
                </a:pathLst>
              </a:custGeom>
              <a:solidFill>
                <a:schemeClr val="folHlink"/>
              </a:solidFill>
              <a:ln>
                <a:noFill/>
              </a:ln>
              <a:effectLst>
                <a:outerShdw dist="107763" dir="2700000" algn="ctr" rotWithShape="0">
                  <a:schemeClr val="bg2">
                    <a:alpha val="50000"/>
                  </a:schemeClr>
                </a:outerShdw>
              </a:effectLst>
              <a:extLst>
                <a:ext uri="{91240B29-F687-4F45-9708-019B960494DF}">
                  <a14:hiddenLine xmlns:a14="http://schemas.microsoft.com/office/drawing/2010/main" w="76200" cap="rnd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6" name="Freeform 42"/>
              <p:cNvSpPr>
                <a:spLocks/>
              </p:cNvSpPr>
              <p:nvPr/>
            </p:nvSpPr>
            <p:spPr bwMode="auto">
              <a:xfrm>
                <a:off x="2574" y="1481"/>
                <a:ext cx="122" cy="52"/>
              </a:xfrm>
              <a:custGeom>
                <a:avLst/>
                <a:gdLst>
                  <a:gd name="T0" fmla="*/ 0 w 122"/>
                  <a:gd name="T1" fmla="*/ 0 h 52"/>
                  <a:gd name="T2" fmla="*/ 18 w 122"/>
                  <a:gd name="T3" fmla="*/ 4 h 52"/>
                  <a:gd name="T4" fmla="*/ 45 w 122"/>
                  <a:gd name="T5" fmla="*/ 23 h 52"/>
                  <a:gd name="T6" fmla="*/ 42 w 122"/>
                  <a:gd name="T7" fmla="*/ 33 h 52"/>
                  <a:gd name="T8" fmla="*/ 64 w 122"/>
                  <a:gd name="T9" fmla="*/ 42 h 52"/>
                  <a:gd name="T10" fmla="*/ 121 w 122"/>
                  <a:gd name="T11" fmla="*/ 42 h 52"/>
                  <a:gd name="T12" fmla="*/ 58 w 122"/>
                  <a:gd name="T13" fmla="*/ 51 h 52"/>
                  <a:gd name="T14" fmla="*/ 42 w 122"/>
                  <a:gd name="T15" fmla="*/ 33 h 52"/>
                  <a:gd name="T16" fmla="*/ 25 w 122"/>
                  <a:gd name="T17" fmla="*/ 29 h 52"/>
                  <a:gd name="T18" fmla="*/ 0 w 122"/>
                  <a:gd name="T19" fmla="*/ 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2" h="52">
                    <a:moveTo>
                      <a:pt x="0" y="0"/>
                    </a:moveTo>
                    <a:lnTo>
                      <a:pt x="18" y="4"/>
                    </a:lnTo>
                    <a:lnTo>
                      <a:pt x="45" y="23"/>
                    </a:lnTo>
                    <a:lnTo>
                      <a:pt x="42" y="33"/>
                    </a:lnTo>
                    <a:lnTo>
                      <a:pt x="64" y="42"/>
                    </a:lnTo>
                    <a:lnTo>
                      <a:pt x="121" y="42"/>
                    </a:lnTo>
                    <a:lnTo>
                      <a:pt x="58" y="51"/>
                    </a:lnTo>
                    <a:lnTo>
                      <a:pt x="42" y="33"/>
                    </a:lnTo>
                    <a:lnTo>
                      <a:pt x="25" y="29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folHlink"/>
              </a:solidFill>
              <a:ln>
                <a:noFill/>
              </a:ln>
              <a:effectLst>
                <a:outerShdw dist="107763" dir="2700000" algn="ctr" rotWithShape="0">
                  <a:schemeClr val="bg2">
                    <a:alpha val="50000"/>
                  </a:schemeClr>
                </a:outerShdw>
              </a:effectLst>
              <a:extLst>
                <a:ext uri="{91240B29-F687-4F45-9708-019B960494DF}">
                  <a14:hiddenLine xmlns:a14="http://schemas.microsoft.com/office/drawing/2010/main" w="76200" cap="rnd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7" name="Freeform 43"/>
              <p:cNvSpPr>
                <a:spLocks/>
              </p:cNvSpPr>
              <p:nvPr/>
            </p:nvSpPr>
            <p:spPr bwMode="auto">
              <a:xfrm>
                <a:off x="2672" y="1522"/>
                <a:ext cx="130" cy="121"/>
              </a:xfrm>
              <a:custGeom>
                <a:avLst/>
                <a:gdLst>
                  <a:gd name="T0" fmla="*/ 104 w 130"/>
                  <a:gd name="T1" fmla="*/ 118 h 121"/>
                  <a:gd name="T2" fmla="*/ 98 w 130"/>
                  <a:gd name="T3" fmla="*/ 116 h 121"/>
                  <a:gd name="T4" fmla="*/ 85 w 130"/>
                  <a:gd name="T5" fmla="*/ 102 h 121"/>
                  <a:gd name="T6" fmla="*/ 72 w 130"/>
                  <a:gd name="T7" fmla="*/ 99 h 121"/>
                  <a:gd name="T8" fmla="*/ 68 w 130"/>
                  <a:gd name="T9" fmla="*/ 91 h 121"/>
                  <a:gd name="T10" fmla="*/ 60 w 130"/>
                  <a:gd name="T11" fmla="*/ 84 h 121"/>
                  <a:gd name="T12" fmla="*/ 48 w 130"/>
                  <a:gd name="T13" fmla="*/ 84 h 121"/>
                  <a:gd name="T14" fmla="*/ 34 w 130"/>
                  <a:gd name="T15" fmla="*/ 90 h 121"/>
                  <a:gd name="T16" fmla="*/ 22 w 130"/>
                  <a:gd name="T17" fmla="*/ 92 h 121"/>
                  <a:gd name="T18" fmla="*/ 8 w 130"/>
                  <a:gd name="T19" fmla="*/ 92 h 121"/>
                  <a:gd name="T20" fmla="*/ 8 w 130"/>
                  <a:gd name="T21" fmla="*/ 83 h 121"/>
                  <a:gd name="T22" fmla="*/ 3 w 130"/>
                  <a:gd name="T23" fmla="*/ 69 h 121"/>
                  <a:gd name="T24" fmla="*/ 2 w 130"/>
                  <a:gd name="T25" fmla="*/ 62 h 121"/>
                  <a:gd name="T26" fmla="*/ 2 w 130"/>
                  <a:gd name="T27" fmla="*/ 43 h 121"/>
                  <a:gd name="T28" fmla="*/ 24 w 130"/>
                  <a:gd name="T29" fmla="*/ 33 h 121"/>
                  <a:gd name="T30" fmla="*/ 27 w 130"/>
                  <a:gd name="T31" fmla="*/ 22 h 121"/>
                  <a:gd name="T32" fmla="*/ 31 w 130"/>
                  <a:gd name="T33" fmla="*/ 23 h 121"/>
                  <a:gd name="T34" fmla="*/ 42 w 130"/>
                  <a:gd name="T35" fmla="*/ 12 h 121"/>
                  <a:gd name="T36" fmla="*/ 54 w 130"/>
                  <a:gd name="T37" fmla="*/ 14 h 121"/>
                  <a:gd name="T38" fmla="*/ 62 w 130"/>
                  <a:gd name="T39" fmla="*/ 5 h 121"/>
                  <a:gd name="T40" fmla="*/ 69 w 130"/>
                  <a:gd name="T41" fmla="*/ 4 h 121"/>
                  <a:gd name="T42" fmla="*/ 80 w 130"/>
                  <a:gd name="T43" fmla="*/ 19 h 121"/>
                  <a:gd name="T44" fmla="*/ 89 w 130"/>
                  <a:gd name="T45" fmla="*/ 23 h 121"/>
                  <a:gd name="T46" fmla="*/ 91 w 130"/>
                  <a:gd name="T47" fmla="*/ 8 h 121"/>
                  <a:gd name="T48" fmla="*/ 94 w 130"/>
                  <a:gd name="T49" fmla="*/ 0 h 121"/>
                  <a:gd name="T50" fmla="*/ 101 w 130"/>
                  <a:gd name="T51" fmla="*/ 12 h 121"/>
                  <a:gd name="T52" fmla="*/ 107 w 130"/>
                  <a:gd name="T53" fmla="*/ 33 h 121"/>
                  <a:gd name="T54" fmla="*/ 120 w 130"/>
                  <a:gd name="T55" fmla="*/ 45 h 121"/>
                  <a:gd name="T56" fmla="*/ 127 w 130"/>
                  <a:gd name="T57" fmla="*/ 55 h 121"/>
                  <a:gd name="T58" fmla="*/ 129 w 130"/>
                  <a:gd name="T59" fmla="*/ 73 h 121"/>
                  <a:gd name="T60" fmla="*/ 121 w 130"/>
                  <a:gd name="T61" fmla="*/ 92 h 121"/>
                  <a:gd name="T62" fmla="*/ 119 w 130"/>
                  <a:gd name="T63" fmla="*/ 110 h 121"/>
                  <a:gd name="T64" fmla="*/ 107 w 130"/>
                  <a:gd name="T65" fmla="*/ 117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30" h="121">
                    <a:moveTo>
                      <a:pt x="107" y="117"/>
                    </a:moveTo>
                    <a:lnTo>
                      <a:pt x="104" y="118"/>
                    </a:lnTo>
                    <a:lnTo>
                      <a:pt x="101" y="120"/>
                    </a:lnTo>
                    <a:lnTo>
                      <a:pt x="98" y="116"/>
                    </a:lnTo>
                    <a:lnTo>
                      <a:pt x="87" y="110"/>
                    </a:lnTo>
                    <a:lnTo>
                      <a:pt x="85" y="102"/>
                    </a:lnTo>
                    <a:lnTo>
                      <a:pt x="81" y="99"/>
                    </a:lnTo>
                    <a:lnTo>
                      <a:pt x="72" y="99"/>
                    </a:lnTo>
                    <a:lnTo>
                      <a:pt x="72" y="93"/>
                    </a:lnTo>
                    <a:lnTo>
                      <a:pt x="68" y="91"/>
                    </a:lnTo>
                    <a:lnTo>
                      <a:pt x="68" y="85"/>
                    </a:lnTo>
                    <a:lnTo>
                      <a:pt x="60" y="84"/>
                    </a:lnTo>
                    <a:lnTo>
                      <a:pt x="54" y="83"/>
                    </a:lnTo>
                    <a:lnTo>
                      <a:pt x="48" y="84"/>
                    </a:lnTo>
                    <a:lnTo>
                      <a:pt x="48" y="85"/>
                    </a:lnTo>
                    <a:lnTo>
                      <a:pt x="34" y="90"/>
                    </a:lnTo>
                    <a:lnTo>
                      <a:pt x="34" y="92"/>
                    </a:lnTo>
                    <a:lnTo>
                      <a:pt x="22" y="92"/>
                    </a:lnTo>
                    <a:lnTo>
                      <a:pt x="15" y="96"/>
                    </a:lnTo>
                    <a:lnTo>
                      <a:pt x="8" y="92"/>
                    </a:lnTo>
                    <a:lnTo>
                      <a:pt x="8" y="91"/>
                    </a:lnTo>
                    <a:lnTo>
                      <a:pt x="8" y="83"/>
                    </a:lnTo>
                    <a:lnTo>
                      <a:pt x="5" y="76"/>
                    </a:lnTo>
                    <a:lnTo>
                      <a:pt x="3" y="69"/>
                    </a:lnTo>
                    <a:lnTo>
                      <a:pt x="4" y="64"/>
                    </a:lnTo>
                    <a:lnTo>
                      <a:pt x="2" y="62"/>
                    </a:lnTo>
                    <a:lnTo>
                      <a:pt x="0" y="51"/>
                    </a:lnTo>
                    <a:lnTo>
                      <a:pt x="2" y="43"/>
                    </a:lnTo>
                    <a:lnTo>
                      <a:pt x="9" y="37"/>
                    </a:lnTo>
                    <a:lnTo>
                      <a:pt x="24" y="33"/>
                    </a:lnTo>
                    <a:lnTo>
                      <a:pt x="28" y="28"/>
                    </a:lnTo>
                    <a:lnTo>
                      <a:pt x="27" y="22"/>
                    </a:lnTo>
                    <a:lnTo>
                      <a:pt x="30" y="21"/>
                    </a:lnTo>
                    <a:lnTo>
                      <a:pt x="31" y="23"/>
                    </a:lnTo>
                    <a:lnTo>
                      <a:pt x="33" y="19"/>
                    </a:lnTo>
                    <a:lnTo>
                      <a:pt x="42" y="12"/>
                    </a:lnTo>
                    <a:lnTo>
                      <a:pt x="48" y="15"/>
                    </a:lnTo>
                    <a:lnTo>
                      <a:pt x="54" y="14"/>
                    </a:lnTo>
                    <a:lnTo>
                      <a:pt x="56" y="7"/>
                    </a:lnTo>
                    <a:lnTo>
                      <a:pt x="62" y="5"/>
                    </a:lnTo>
                    <a:lnTo>
                      <a:pt x="60" y="1"/>
                    </a:lnTo>
                    <a:lnTo>
                      <a:pt x="69" y="4"/>
                    </a:lnTo>
                    <a:lnTo>
                      <a:pt x="76" y="3"/>
                    </a:lnTo>
                    <a:lnTo>
                      <a:pt x="80" y="19"/>
                    </a:lnTo>
                    <a:lnTo>
                      <a:pt x="85" y="23"/>
                    </a:lnTo>
                    <a:lnTo>
                      <a:pt x="89" y="23"/>
                    </a:lnTo>
                    <a:lnTo>
                      <a:pt x="92" y="14"/>
                    </a:lnTo>
                    <a:lnTo>
                      <a:pt x="91" y="8"/>
                    </a:lnTo>
                    <a:lnTo>
                      <a:pt x="92" y="1"/>
                    </a:lnTo>
                    <a:lnTo>
                      <a:pt x="94" y="0"/>
                    </a:lnTo>
                    <a:lnTo>
                      <a:pt x="98" y="10"/>
                    </a:lnTo>
                    <a:lnTo>
                      <a:pt x="101" y="12"/>
                    </a:lnTo>
                    <a:lnTo>
                      <a:pt x="104" y="21"/>
                    </a:lnTo>
                    <a:lnTo>
                      <a:pt x="107" y="33"/>
                    </a:lnTo>
                    <a:lnTo>
                      <a:pt x="113" y="36"/>
                    </a:lnTo>
                    <a:lnTo>
                      <a:pt x="120" y="45"/>
                    </a:lnTo>
                    <a:lnTo>
                      <a:pt x="121" y="49"/>
                    </a:lnTo>
                    <a:lnTo>
                      <a:pt x="127" y="55"/>
                    </a:lnTo>
                    <a:lnTo>
                      <a:pt x="129" y="65"/>
                    </a:lnTo>
                    <a:lnTo>
                      <a:pt x="129" y="73"/>
                    </a:lnTo>
                    <a:lnTo>
                      <a:pt x="127" y="84"/>
                    </a:lnTo>
                    <a:lnTo>
                      <a:pt x="121" y="92"/>
                    </a:lnTo>
                    <a:lnTo>
                      <a:pt x="119" y="102"/>
                    </a:lnTo>
                    <a:lnTo>
                      <a:pt x="119" y="110"/>
                    </a:lnTo>
                    <a:lnTo>
                      <a:pt x="113" y="112"/>
                    </a:lnTo>
                    <a:lnTo>
                      <a:pt x="107" y="117"/>
                    </a:lnTo>
                  </a:path>
                </a:pathLst>
              </a:custGeom>
              <a:solidFill>
                <a:schemeClr val="folHlink"/>
              </a:solidFill>
              <a:ln>
                <a:noFill/>
              </a:ln>
              <a:effectLst>
                <a:outerShdw dist="107763" dir="2700000" algn="ctr" rotWithShape="0">
                  <a:schemeClr val="bg2">
                    <a:alpha val="50000"/>
                  </a:schemeClr>
                </a:outerShdw>
              </a:effectLst>
              <a:extLst>
                <a:ext uri="{91240B29-F687-4F45-9708-019B960494DF}">
                  <a14:hiddenLine xmlns:a14="http://schemas.microsoft.com/office/drawing/2010/main" w="76200" cap="rnd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8" name="Freeform 44"/>
              <p:cNvSpPr>
                <a:spLocks/>
              </p:cNvSpPr>
              <p:nvPr/>
            </p:nvSpPr>
            <p:spPr bwMode="auto">
              <a:xfrm>
                <a:off x="2774" y="1647"/>
                <a:ext cx="12" cy="16"/>
              </a:xfrm>
              <a:custGeom>
                <a:avLst/>
                <a:gdLst>
                  <a:gd name="T0" fmla="*/ 6 w 12"/>
                  <a:gd name="T1" fmla="*/ 14 h 16"/>
                  <a:gd name="T2" fmla="*/ 2 w 12"/>
                  <a:gd name="T3" fmla="*/ 11 h 16"/>
                  <a:gd name="T4" fmla="*/ 2 w 12"/>
                  <a:gd name="T5" fmla="*/ 9 h 16"/>
                  <a:gd name="T6" fmla="*/ 2 w 12"/>
                  <a:gd name="T7" fmla="*/ 6 h 16"/>
                  <a:gd name="T8" fmla="*/ 1 w 12"/>
                  <a:gd name="T9" fmla="*/ 4 h 16"/>
                  <a:gd name="T10" fmla="*/ 0 w 12"/>
                  <a:gd name="T11" fmla="*/ 0 h 16"/>
                  <a:gd name="T12" fmla="*/ 2 w 12"/>
                  <a:gd name="T13" fmla="*/ 0 h 16"/>
                  <a:gd name="T14" fmla="*/ 6 w 12"/>
                  <a:gd name="T15" fmla="*/ 2 h 16"/>
                  <a:gd name="T16" fmla="*/ 8 w 12"/>
                  <a:gd name="T17" fmla="*/ 1 h 16"/>
                  <a:gd name="T18" fmla="*/ 9 w 12"/>
                  <a:gd name="T19" fmla="*/ 1 h 16"/>
                  <a:gd name="T20" fmla="*/ 11 w 12"/>
                  <a:gd name="T21" fmla="*/ 0 h 16"/>
                  <a:gd name="T22" fmla="*/ 11 w 12"/>
                  <a:gd name="T23" fmla="*/ 6 h 16"/>
                  <a:gd name="T24" fmla="*/ 10 w 12"/>
                  <a:gd name="T25" fmla="*/ 9 h 16"/>
                  <a:gd name="T26" fmla="*/ 9 w 12"/>
                  <a:gd name="T27" fmla="*/ 11 h 16"/>
                  <a:gd name="T28" fmla="*/ 9 w 12"/>
                  <a:gd name="T29" fmla="*/ 13 h 16"/>
                  <a:gd name="T30" fmla="*/ 8 w 12"/>
                  <a:gd name="T31" fmla="*/ 14 h 16"/>
                  <a:gd name="T32" fmla="*/ 8 w 12"/>
                  <a:gd name="T33" fmla="*/ 15 h 16"/>
                  <a:gd name="T34" fmla="*/ 6 w 12"/>
                  <a:gd name="T35" fmla="*/ 14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2" h="16">
                    <a:moveTo>
                      <a:pt x="6" y="14"/>
                    </a:moveTo>
                    <a:lnTo>
                      <a:pt x="2" y="11"/>
                    </a:lnTo>
                    <a:lnTo>
                      <a:pt x="2" y="9"/>
                    </a:lnTo>
                    <a:lnTo>
                      <a:pt x="2" y="6"/>
                    </a:lnTo>
                    <a:lnTo>
                      <a:pt x="1" y="4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6" y="2"/>
                    </a:lnTo>
                    <a:lnTo>
                      <a:pt x="8" y="1"/>
                    </a:lnTo>
                    <a:lnTo>
                      <a:pt x="9" y="1"/>
                    </a:lnTo>
                    <a:lnTo>
                      <a:pt x="11" y="0"/>
                    </a:lnTo>
                    <a:lnTo>
                      <a:pt x="11" y="6"/>
                    </a:lnTo>
                    <a:lnTo>
                      <a:pt x="10" y="9"/>
                    </a:lnTo>
                    <a:lnTo>
                      <a:pt x="9" y="11"/>
                    </a:lnTo>
                    <a:lnTo>
                      <a:pt x="9" y="13"/>
                    </a:lnTo>
                    <a:lnTo>
                      <a:pt x="8" y="14"/>
                    </a:lnTo>
                    <a:lnTo>
                      <a:pt x="8" y="15"/>
                    </a:lnTo>
                    <a:lnTo>
                      <a:pt x="6" y="14"/>
                    </a:lnTo>
                  </a:path>
                </a:pathLst>
              </a:custGeom>
              <a:solidFill>
                <a:schemeClr val="folHlink"/>
              </a:solidFill>
              <a:ln>
                <a:noFill/>
              </a:ln>
              <a:effectLst>
                <a:outerShdw dist="107763" dir="2700000" algn="ctr" rotWithShape="0">
                  <a:schemeClr val="bg2">
                    <a:alpha val="50000"/>
                  </a:schemeClr>
                </a:outerShdw>
              </a:effectLst>
              <a:extLst>
                <a:ext uri="{91240B29-F687-4F45-9708-019B960494DF}">
                  <a14:hiddenLine xmlns:a14="http://schemas.microsoft.com/office/drawing/2010/main" w="76200" cap="rnd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9" name="Freeform 45"/>
              <p:cNvSpPr>
                <a:spLocks/>
              </p:cNvSpPr>
              <p:nvPr/>
            </p:nvSpPr>
            <p:spPr bwMode="auto">
              <a:xfrm>
                <a:off x="2320" y="1513"/>
                <a:ext cx="15" cy="57"/>
              </a:xfrm>
              <a:custGeom>
                <a:avLst/>
                <a:gdLst>
                  <a:gd name="T0" fmla="*/ 2 w 15"/>
                  <a:gd name="T1" fmla="*/ 20 h 57"/>
                  <a:gd name="T2" fmla="*/ 7 w 15"/>
                  <a:gd name="T3" fmla="*/ 15 h 57"/>
                  <a:gd name="T4" fmla="*/ 11 w 15"/>
                  <a:gd name="T5" fmla="*/ 0 h 57"/>
                  <a:gd name="T6" fmla="*/ 14 w 15"/>
                  <a:gd name="T7" fmla="*/ 23 h 57"/>
                  <a:gd name="T8" fmla="*/ 9 w 15"/>
                  <a:gd name="T9" fmla="*/ 50 h 57"/>
                  <a:gd name="T10" fmla="*/ 0 w 15"/>
                  <a:gd name="T11" fmla="*/ 56 h 57"/>
                  <a:gd name="T12" fmla="*/ 0 w 15"/>
                  <a:gd name="T13" fmla="*/ 43 h 57"/>
                  <a:gd name="T14" fmla="*/ 3 w 15"/>
                  <a:gd name="T15" fmla="*/ 34 h 57"/>
                  <a:gd name="T16" fmla="*/ 2 w 15"/>
                  <a:gd name="T17" fmla="*/ 20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5" h="57">
                    <a:moveTo>
                      <a:pt x="2" y="20"/>
                    </a:moveTo>
                    <a:lnTo>
                      <a:pt x="7" y="15"/>
                    </a:lnTo>
                    <a:lnTo>
                      <a:pt x="11" y="0"/>
                    </a:lnTo>
                    <a:lnTo>
                      <a:pt x="14" y="23"/>
                    </a:lnTo>
                    <a:lnTo>
                      <a:pt x="9" y="50"/>
                    </a:lnTo>
                    <a:lnTo>
                      <a:pt x="0" y="56"/>
                    </a:lnTo>
                    <a:lnTo>
                      <a:pt x="0" y="43"/>
                    </a:lnTo>
                    <a:lnTo>
                      <a:pt x="3" y="34"/>
                    </a:lnTo>
                    <a:lnTo>
                      <a:pt x="2" y="20"/>
                    </a:lnTo>
                  </a:path>
                </a:pathLst>
              </a:custGeom>
              <a:solidFill>
                <a:schemeClr val="folHlink"/>
              </a:solidFill>
              <a:ln>
                <a:noFill/>
              </a:ln>
              <a:effectLst>
                <a:outerShdw dist="107763" dir="2700000" algn="ctr" rotWithShape="0">
                  <a:schemeClr val="bg2">
                    <a:alpha val="50000"/>
                  </a:schemeClr>
                </a:outerShdw>
              </a:effectLst>
              <a:extLst>
                <a:ext uri="{91240B29-F687-4F45-9708-019B960494DF}">
                  <a14:hiddenLine xmlns:a14="http://schemas.microsoft.com/office/drawing/2010/main" w="76200" cap="rnd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grpSp>
        <p:nvGrpSpPr>
          <p:cNvPr id="50" name="Group 56"/>
          <p:cNvGrpSpPr>
            <a:grpSpLocks/>
          </p:cNvGrpSpPr>
          <p:nvPr/>
        </p:nvGrpSpPr>
        <p:grpSpPr bwMode="auto">
          <a:xfrm>
            <a:off x="2747963" y="4682902"/>
            <a:ext cx="2039937" cy="1258888"/>
            <a:chOff x="1731" y="3180"/>
            <a:chExt cx="1285" cy="793"/>
          </a:xfrm>
        </p:grpSpPr>
        <p:sp>
          <p:nvSpPr>
            <p:cNvPr id="51" name="Freeform 48"/>
            <p:cNvSpPr>
              <a:spLocks/>
            </p:cNvSpPr>
            <p:nvPr/>
          </p:nvSpPr>
          <p:spPr bwMode="auto">
            <a:xfrm>
              <a:off x="1731" y="3857"/>
              <a:ext cx="613" cy="109"/>
            </a:xfrm>
            <a:custGeom>
              <a:avLst/>
              <a:gdLst>
                <a:gd name="T0" fmla="*/ 182 w 613"/>
                <a:gd name="T1" fmla="*/ 0 h 109"/>
                <a:gd name="T2" fmla="*/ 564 w 613"/>
                <a:gd name="T3" fmla="*/ 0 h 109"/>
                <a:gd name="T4" fmla="*/ 612 w 613"/>
                <a:gd name="T5" fmla="*/ 108 h 109"/>
                <a:gd name="T6" fmla="*/ 0 w 613"/>
                <a:gd name="T7" fmla="*/ 99 h 109"/>
                <a:gd name="T8" fmla="*/ 182 w 613"/>
                <a:gd name="T9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3" h="109">
                  <a:moveTo>
                    <a:pt x="182" y="0"/>
                  </a:moveTo>
                  <a:lnTo>
                    <a:pt x="564" y="0"/>
                  </a:lnTo>
                  <a:lnTo>
                    <a:pt x="612" y="108"/>
                  </a:lnTo>
                  <a:lnTo>
                    <a:pt x="0" y="99"/>
                  </a:lnTo>
                  <a:lnTo>
                    <a:pt x="182" y="0"/>
                  </a:lnTo>
                </a:path>
              </a:pathLst>
            </a:custGeom>
            <a:solidFill>
              <a:srgbClr val="3F3F3F"/>
            </a:solidFill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52" name="Group 55"/>
            <p:cNvGrpSpPr>
              <a:grpSpLocks/>
            </p:cNvGrpSpPr>
            <p:nvPr/>
          </p:nvGrpSpPr>
          <p:grpSpPr bwMode="auto">
            <a:xfrm>
              <a:off x="2027" y="3180"/>
              <a:ext cx="989" cy="793"/>
              <a:chOff x="2027" y="3180"/>
              <a:chExt cx="989" cy="793"/>
            </a:xfrm>
          </p:grpSpPr>
          <p:grpSp>
            <p:nvGrpSpPr>
              <p:cNvPr id="53" name="Group 53"/>
              <p:cNvGrpSpPr>
                <a:grpSpLocks/>
              </p:cNvGrpSpPr>
              <p:nvPr/>
            </p:nvGrpSpPr>
            <p:grpSpPr bwMode="auto">
              <a:xfrm>
                <a:off x="2081" y="3267"/>
                <a:ext cx="822" cy="706"/>
                <a:chOff x="2081" y="3267"/>
                <a:chExt cx="822" cy="706"/>
              </a:xfrm>
            </p:grpSpPr>
            <p:sp>
              <p:nvSpPr>
                <p:cNvPr id="55" name="Freeform 49"/>
                <p:cNvSpPr>
                  <a:spLocks/>
                </p:cNvSpPr>
                <p:nvPr/>
              </p:nvSpPr>
              <p:spPr bwMode="auto">
                <a:xfrm>
                  <a:off x="2081" y="3267"/>
                  <a:ext cx="822" cy="706"/>
                </a:xfrm>
                <a:custGeom>
                  <a:avLst/>
                  <a:gdLst>
                    <a:gd name="T0" fmla="*/ 332 w 822"/>
                    <a:gd name="T1" fmla="*/ 0 h 706"/>
                    <a:gd name="T2" fmla="*/ 546 w 822"/>
                    <a:gd name="T3" fmla="*/ 0 h 706"/>
                    <a:gd name="T4" fmla="*/ 524 w 822"/>
                    <a:gd name="T5" fmla="*/ 20 h 706"/>
                    <a:gd name="T6" fmla="*/ 510 w 822"/>
                    <a:gd name="T7" fmla="*/ 36 h 706"/>
                    <a:gd name="T8" fmla="*/ 500 w 822"/>
                    <a:gd name="T9" fmla="*/ 52 h 706"/>
                    <a:gd name="T10" fmla="*/ 494 w 822"/>
                    <a:gd name="T11" fmla="*/ 67 h 706"/>
                    <a:gd name="T12" fmla="*/ 487 w 822"/>
                    <a:gd name="T13" fmla="*/ 88 h 706"/>
                    <a:gd name="T14" fmla="*/ 483 w 822"/>
                    <a:gd name="T15" fmla="*/ 108 h 706"/>
                    <a:gd name="T16" fmla="*/ 478 w 822"/>
                    <a:gd name="T17" fmla="*/ 137 h 706"/>
                    <a:gd name="T18" fmla="*/ 473 w 822"/>
                    <a:gd name="T19" fmla="*/ 172 h 706"/>
                    <a:gd name="T20" fmla="*/ 470 w 822"/>
                    <a:gd name="T21" fmla="*/ 215 h 706"/>
                    <a:gd name="T22" fmla="*/ 465 w 822"/>
                    <a:gd name="T23" fmla="*/ 285 h 706"/>
                    <a:gd name="T24" fmla="*/ 465 w 822"/>
                    <a:gd name="T25" fmla="*/ 332 h 706"/>
                    <a:gd name="T26" fmla="*/ 469 w 822"/>
                    <a:gd name="T27" fmla="*/ 377 h 706"/>
                    <a:gd name="T28" fmla="*/ 474 w 822"/>
                    <a:gd name="T29" fmla="*/ 413 h 706"/>
                    <a:gd name="T30" fmla="*/ 479 w 822"/>
                    <a:gd name="T31" fmla="*/ 442 h 706"/>
                    <a:gd name="T32" fmla="*/ 490 w 822"/>
                    <a:gd name="T33" fmla="*/ 469 h 706"/>
                    <a:gd name="T34" fmla="*/ 498 w 822"/>
                    <a:gd name="T35" fmla="*/ 482 h 706"/>
                    <a:gd name="T36" fmla="*/ 515 w 822"/>
                    <a:gd name="T37" fmla="*/ 499 h 706"/>
                    <a:gd name="T38" fmla="*/ 536 w 822"/>
                    <a:gd name="T39" fmla="*/ 513 h 706"/>
                    <a:gd name="T40" fmla="*/ 562 w 822"/>
                    <a:gd name="T41" fmla="*/ 525 h 706"/>
                    <a:gd name="T42" fmla="*/ 595 w 822"/>
                    <a:gd name="T43" fmla="*/ 539 h 706"/>
                    <a:gd name="T44" fmla="*/ 623 w 822"/>
                    <a:gd name="T45" fmla="*/ 548 h 706"/>
                    <a:gd name="T46" fmla="*/ 664 w 822"/>
                    <a:gd name="T47" fmla="*/ 563 h 706"/>
                    <a:gd name="T48" fmla="*/ 740 w 822"/>
                    <a:gd name="T49" fmla="*/ 591 h 706"/>
                    <a:gd name="T50" fmla="*/ 821 w 822"/>
                    <a:gd name="T51" fmla="*/ 620 h 706"/>
                    <a:gd name="T52" fmla="*/ 821 w 822"/>
                    <a:gd name="T53" fmla="*/ 644 h 706"/>
                    <a:gd name="T54" fmla="*/ 776 w 822"/>
                    <a:gd name="T55" fmla="*/ 660 h 706"/>
                    <a:gd name="T56" fmla="*/ 725 w 822"/>
                    <a:gd name="T57" fmla="*/ 674 h 706"/>
                    <a:gd name="T58" fmla="*/ 655 w 822"/>
                    <a:gd name="T59" fmla="*/ 687 h 706"/>
                    <a:gd name="T60" fmla="*/ 579 w 822"/>
                    <a:gd name="T61" fmla="*/ 696 h 706"/>
                    <a:gd name="T62" fmla="*/ 509 w 822"/>
                    <a:gd name="T63" fmla="*/ 701 h 706"/>
                    <a:gd name="T64" fmla="*/ 416 w 822"/>
                    <a:gd name="T65" fmla="*/ 705 h 706"/>
                    <a:gd name="T66" fmla="*/ 328 w 822"/>
                    <a:gd name="T67" fmla="*/ 701 h 706"/>
                    <a:gd name="T68" fmla="*/ 262 w 822"/>
                    <a:gd name="T69" fmla="*/ 694 h 706"/>
                    <a:gd name="T70" fmla="*/ 183 w 822"/>
                    <a:gd name="T71" fmla="*/ 687 h 706"/>
                    <a:gd name="T72" fmla="*/ 106 w 822"/>
                    <a:gd name="T73" fmla="*/ 674 h 706"/>
                    <a:gd name="T74" fmla="*/ 47 w 822"/>
                    <a:gd name="T75" fmla="*/ 660 h 706"/>
                    <a:gd name="T76" fmla="*/ 0 w 822"/>
                    <a:gd name="T77" fmla="*/ 644 h 706"/>
                    <a:gd name="T78" fmla="*/ 0 w 822"/>
                    <a:gd name="T79" fmla="*/ 620 h 706"/>
                    <a:gd name="T80" fmla="*/ 98 w 822"/>
                    <a:gd name="T81" fmla="*/ 590 h 706"/>
                    <a:gd name="T82" fmla="*/ 182 w 822"/>
                    <a:gd name="T83" fmla="*/ 563 h 706"/>
                    <a:gd name="T84" fmla="*/ 224 w 822"/>
                    <a:gd name="T85" fmla="*/ 548 h 706"/>
                    <a:gd name="T86" fmla="*/ 251 w 822"/>
                    <a:gd name="T87" fmla="*/ 539 h 706"/>
                    <a:gd name="T88" fmla="*/ 280 w 822"/>
                    <a:gd name="T89" fmla="*/ 525 h 706"/>
                    <a:gd name="T90" fmla="*/ 303 w 822"/>
                    <a:gd name="T91" fmla="*/ 512 h 706"/>
                    <a:gd name="T92" fmla="*/ 317 w 822"/>
                    <a:gd name="T93" fmla="*/ 501 h 706"/>
                    <a:gd name="T94" fmla="*/ 335 w 822"/>
                    <a:gd name="T95" fmla="*/ 485 h 706"/>
                    <a:gd name="T96" fmla="*/ 347 w 822"/>
                    <a:gd name="T97" fmla="*/ 469 h 706"/>
                    <a:gd name="T98" fmla="*/ 360 w 822"/>
                    <a:gd name="T99" fmla="*/ 442 h 706"/>
                    <a:gd name="T100" fmla="*/ 368 w 822"/>
                    <a:gd name="T101" fmla="*/ 415 h 706"/>
                    <a:gd name="T102" fmla="*/ 377 w 822"/>
                    <a:gd name="T103" fmla="*/ 377 h 706"/>
                    <a:gd name="T104" fmla="*/ 384 w 822"/>
                    <a:gd name="T105" fmla="*/ 332 h 706"/>
                    <a:gd name="T106" fmla="*/ 387 w 822"/>
                    <a:gd name="T107" fmla="*/ 285 h 706"/>
                    <a:gd name="T108" fmla="*/ 391 w 822"/>
                    <a:gd name="T109" fmla="*/ 217 h 706"/>
                    <a:gd name="T110" fmla="*/ 387 w 822"/>
                    <a:gd name="T111" fmla="*/ 172 h 706"/>
                    <a:gd name="T112" fmla="*/ 384 w 822"/>
                    <a:gd name="T113" fmla="*/ 123 h 706"/>
                    <a:gd name="T114" fmla="*/ 382 w 822"/>
                    <a:gd name="T115" fmla="*/ 96 h 706"/>
                    <a:gd name="T116" fmla="*/ 377 w 822"/>
                    <a:gd name="T117" fmla="*/ 70 h 706"/>
                    <a:gd name="T118" fmla="*/ 370 w 822"/>
                    <a:gd name="T119" fmla="*/ 49 h 706"/>
                    <a:gd name="T120" fmla="*/ 361 w 822"/>
                    <a:gd name="T121" fmla="*/ 33 h 706"/>
                    <a:gd name="T122" fmla="*/ 351 w 822"/>
                    <a:gd name="T123" fmla="*/ 18 h 706"/>
                    <a:gd name="T124" fmla="*/ 332 w 822"/>
                    <a:gd name="T125" fmla="*/ 0 h 7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822" h="706">
                      <a:moveTo>
                        <a:pt x="332" y="0"/>
                      </a:moveTo>
                      <a:lnTo>
                        <a:pt x="546" y="0"/>
                      </a:lnTo>
                      <a:lnTo>
                        <a:pt x="524" y="20"/>
                      </a:lnTo>
                      <a:lnTo>
                        <a:pt x="510" y="36"/>
                      </a:lnTo>
                      <a:lnTo>
                        <a:pt x="500" y="52"/>
                      </a:lnTo>
                      <a:lnTo>
                        <a:pt x="494" y="67"/>
                      </a:lnTo>
                      <a:lnTo>
                        <a:pt x="487" y="88"/>
                      </a:lnTo>
                      <a:lnTo>
                        <a:pt x="483" y="108"/>
                      </a:lnTo>
                      <a:lnTo>
                        <a:pt x="478" y="137"/>
                      </a:lnTo>
                      <a:lnTo>
                        <a:pt x="473" y="172"/>
                      </a:lnTo>
                      <a:lnTo>
                        <a:pt x="470" y="215"/>
                      </a:lnTo>
                      <a:lnTo>
                        <a:pt x="465" y="285"/>
                      </a:lnTo>
                      <a:lnTo>
                        <a:pt x="465" y="332"/>
                      </a:lnTo>
                      <a:lnTo>
                        <a:pt x="469" y="377"/>
                      </a:lnTo>
                      <a:lnTo>
                        <a:pt x="474" y="413"/>
                      </a:lnTo>
                      <a:lnTo>
                        <a:pt x="479" y="442"/>
                      </a:lnTo>
                      <a:lnTo>
                        <a:pt x="490" y="469"/>
                      </a:lnTo>
                      <a:lnTo>
                        <a:pt x="498" y="482"/>
                      </a:lnTo>
                      <a:lnTo>
                        <a:pt x="515" y="499"/>
                      </a:lnTo>
                      <a:lnTo>
                        <a:pt x="536" y="513"/>
                      </a:lnTo>
                      <a:lnTo>
                        <a:pt x="562" y="525"/>
                      </a:lnTo>
                      <a:lnTo>
                        <a:pt x="595" y="539"/>
                      </a:lnTo>
                      <a:lnTo>
                        <a:pt x="623" y="548"/>
                      </a:lnTo>
                      <a:lnTo>
                        <a:pt x="664" y="563"/>
                      </a:lnTo>
                      <a:lnTo>
                        <a:pt x="740" y="591"/>
                      </a:lnTo>
                      <a:lnTo>
                        <a:pt x="821" y="620"/>
                      </a:lnTo>
                      <a:lnTo>
                        <a:pt x="821" y="644"/>
                      </a:lnTo>
                      <a:lnTo>
                        <a:pt x="776" y="660"/>
                      </a:lnTo>
                      <a:lnTo>
                        <a:pt x="725" y="674"/>
                      </a:lnTo>
                      <a:lnTo>
                        <a:pt x="655" y="687"/>
                      </a:lnTo>
                      <a:lnTo>
                        <a:pt x="579" y="696"/>
                      </a:lnTo>
                      <a:lnTo>
                        <a:pt x="509" y="701"/>
                      </a:lnTo>
                      <a:lnTo>
                        <a:pt x="416" y="705"/>
                      </a:lnTo>
                      <a:lnTo>
                        <a:pt x="328" y="701"/>
                      </a:lnTo>
                      <a:lnTo>
                        <a:pt x="262" y="694"/>
                      </a:lnTo>
                      <a:lnTo>
                        <a:pt x="183" y="687"/>
                      </a:lnTo>
                      <a:lnTo>
                        <a:pt x="106" y="674"/>
                      </a:lnTo>
                      <a:lnTo>
                        <a:pt x="47" y="660"/>
                      </a:lnTo>
                      <a:lnTo>
                        <a:pt x="0" y="644"/>
                      </a:lnTo>
                      <a:lnTo>
                        <a:pt x="0" y="620"/>
                      </a:lnTo>
                      <a:lnTo>
                        <a:pt x="98" y="590"/>
                      </a:lnTo>
                      <a:lnTo>
                        <a:pt x="182" y="563"/>
                      </a:lnTo>
                      <a:lnTo>
                        <a:pt x="224" y="548"/>
                      </a:lnTo>
                      <a:lnTo>
                        <a:pt x="251" y="539"/>
                      </a:lnTo>
                      <a:lnTo>
                        <a:pt x="280" y="525"/>
                      </a:lnTo>
                      <a:lnTo>
                        <a:pt x="303" y="512"/>
                      </a:lnTo>
                      <a:lnTo>
                        <a:pt x="317" y="501"/>
                      </a:lnTo>
                      <a:lnTo>
                        <a:pt x="335" y="485"/>
                      </a:lnTo>
                      <a:lnTo>
                        <a:pt x="347" y="469"/>
                      </a:lnTo>
                      <a:lnTo>
                        <a:pt x="360" y="442"/>
                      </a:lnTo>
                      <a:lnTo>
                        <a:pt x="368" y="415"/>
                      </a:lnTo>
                      <a:lnTo>
                        <a:pt x="377" y="377"/>
                      </a:lnTo>
                      <a:lnTo>
                        <a:pt x="384" y="332"/>
                      </a:lnTo>
                      <a:lnTo>
                        <a:pt x="387" y="285"/>
                      </a:lnTo>
                      <a:lnTo>
                        <a:pt x="391" y="217"/>
                      </a:lnTo>
                      <a:lnTo>
                        <a:pt x="387" y="172"/>
                      </a:lnTo>
                      <a:lnTo>
                        <a:pt x="384" y="123"/>
                      </a:lnTo>
                      <a:lnTo>
                        <a:pt x="382" y="96"/>
                      </a:lnTo>
                      <a:lnTo>
                        <a:pt x="377" y="70"/>
                      </a:lnTo>
                      <a:lnTo>
                        <a:pt x="370" y="49"/>
                      </a:lnTo>
                      <a:lnTo>
                        <a:pt x="361" y="33"/>
                      </a:lnTo>
                      <a:lnTo>
                        <a:pt x="351" y="18"/>
                      </a:lnTo>
                      <a:lnTo>
                        <a:pt x="332" y="0"/>
                      </a:lnTo>
                    </a:path>
                  </a:pathLst>
                </a:custGeom>
                <a:solidFill>
                  <a:srgbClr val="800000"/>
                </a:solidFill>
                <a:ln w="12700" cap="rnd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grpSp>
              <p:nvGrpSpPr>
                <p:cNvPr id="56" name="Group 52"/>
                <p:cNvGrpSpPr>
                  <a:grpSpLocks/>
                </p:cNvGrpSpPr>
                <p:nvPr/>
              </p:nvGrpSpPr>
              <p:grpSpPr bwMode="auto">
                <a:xfrm>
                  <a:off x="2081" y="3776"/>
                  <a:ext cx="818" cy="173"/>
                  <a:chOff x="2081" y="3776"/>
                  <a:chExt cx="818" cy="173"/>
                </a:xfrm>
              </p:grpSpPr>
              <p:sp>
                <p:nvSpPr>
                  <p:cNvPr id="57" name="Freeform 50"/>
                  <p:cNvSpPr>
                    <a:spLocks/>
                  </p:cNvSpPr>
                  <p:nvPr/>
                </p:nvSpPr>
                <p:spPr bwMode="auto">
                  <a:xfrm>
                    <a:off x="2393" y="3776"/>
                    <a:ext cx="216" cy="23"/>
                  </a:xfrm>
                  <a:custGeom>
                    <a:avLst/>
                    <a:gdLst>
                      <a:gd name="T0" fmla="*/ 0 w 216"/>
                      <a:gd name="T1" fmla="*/ 1 h 23"/>
                      <a:gd name="T2" fmla="*/ 24 w 216"/>
                      <a:gd name="T3" fmla="*/ 9 h 23"/>
                      <a:gd name="T4" fmla="*/ 51 w 216"/>
                      <a:gd name="T5" fmla="*/ 16 h 23"/>
                      <a:gd name="T6" fmla="*/ 81 w 216"/>
                      <a:gd name="T7" fmla="*/ 20 h 23"/>
                      <a:gd name="T8" fmla="*/ 112 w 216"/>
                      <a:gd name="T9" fmla="*/ 22 h 23"/>
                      <a:gd name="T10" fmla="*/ 147 w 216"/>
                      <a:gd name="T11" fmla="*/ 19 h 23"/>
                      <a:gd name="T12" fmla="*/ 176 w 216"/>
                      <a:gd name="T13" fmla="*/ 13 h 23"/>
                      <a:gd name="T14" fmla="*/ 198 w 216"/>
                      <a:gd name="T15" fmla="*/ 8 h 23"/>
                      <a:gd name="T16" fmla="*/ 215 w 216"/>
                      <a:gd name="T17" fmla="*/ 0 h 2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216" h="23">
                        <a:moveTo>
                          <a:pt x="0" y="1"/>
                        </a:moveTo>
                        <a:lnTo>
                          <a:pt x="24" y="9"/>
                        </a:lnTo>
                        <a:lnTo>
                          <a:pt x="51" y="16"/>
                        </a:lnTo>
                        <a:lnTo>
                          <a:pt x="81" y="20"/>
                        </a:lnTo>
                        <a:lnTo>
                          <a:pt x="112" y="22"/>
                        </a:lnTo>
                        <a:lnTo>
                          <a:pt x="147" y="19"/>
                        </a:lnTo>
                        <a:lnTo>
                          <a:pt x="176" y="13"/>
                        </a:lnTo>
                        <a:lnTo>
                          <a:pt x="198" y="8"/>
                        </a:lnTo>
                        <a:lnTo>
                          <a:pt x="215" y="0"/>
                        </a:lnTo>
                      </a:path>
                    </a:pathLst>
                  </a:custGeom>
                  <a:noFill/>
                  <a:ln w="12700" cap="rnd" cmpd="sng">
                    <a:solidFill>
                      <a:srgbClr val="00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58" name="Freeform 51"/>
                  <p:cNvSpPr>
                    <a:spLocks/>
                  </p:cNvSpPr>
                  <p:nvPr/>
                </p:nvSpPr>
                <p:spPr bwMode="auto">
                  <a:xfrm>
                    <a:off x="2081" y="3888"/>
                    <a:ext cx="818" cy="61"/>
                  </a:xfrm>
                  <a:custGeom>
                    <a:avLst/>
                    <a:gdLst>
                      <a:gd name="T0" fmla="*/ 0 w 818"/>
                      <a:gd name="T1" fmla="*/ 1 h 61"/>
                      <a:gd name="T2" fmla="*/ 45 w 818"/>
                      <a:gd name="T3" fmla="*/ 16 h 61"/>
                      <a:gd name="T4" fmla="*/ 91 w 818"/>
                      <a:gd name="T5" fmla="*/ 25 h 61"/>
                      <a:gd name="T6" fmla="*/ 128 w 818"/>
                      <a:gd name="T7" fmla="*/ 34 h 61"/>
                      <a:gd name="T8" fmla="*/ 182 w 818"/>
                      <a:gd name="T9" fmla="*/ 42 h 61"/>
                      <a:gd name="T10" fmla="*/ 235 w 818"/>
                      <a:gd name="T11" fmla="*/ 47 h 61"/>
                      <a:gd name="T12" fmla="*/ 289 w 818"/>
                      <a:gd name="T13" fmla="*/ 53 h 61"/>
                      <a:gd name="T14" fmla="*/ 336 w 818"/>
                      <a:gd name="T15" fmla="*/ 58 h 61"/>
                      <a:gd name="T16" fmla="*/ 412 w 818"/>
                      <a:gd name="T17" fmla="*/ 60 h 61"/>
                      <a:gd name="T18" fmla="*/ 501 w 818"/>
                      <a:gd name="T19" fmla="*/ 58 h 61"/>
                      <a:gd name="T20" fmla="*/ 555 w 818"/>
                      <a:gd name="T21" fmla="*/ 53 h 61"/>
                      <a:gd name="T22" fmla="*/ 645 w 818"/>
                      <a:gd name="T23" fmla="*/ 43 h 61"/>
                      <a:gd name="T24" fmla="*/ 691 w 818"/>
                      <a:gd name="T25" fmla="*/ 36 h 61"/>
                      <a:gd name="T26" fmla="*/ 733 w 818"/>
                      <a:gd name="T27" fmla="*/ 27 h 61"/>
                      <a:gd name="T28" fmla="*/ 781 w 818"/>
                      <a:gd name="T29" fmla="*/ 13 h 61"/>
                      <a:gd name="T30" fmla="*/ 817 w 818"/>
                      <a:gd name="T31" fmla="*/ 0 h 6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</a:cxnLst>
                    <a:rect l="0" t="0" r="r" b="b"/>
                    <a:pathLst>
                      <a:path w="818" h="61">
                        <a:moveTo>
                          <a:pt x="0" y="1"/>
                        </a:moveTo>
                        <a:lnTo>
                          <a:pt x="45" y="16"/>
                        </a:lnTo>
                        <a:lnTo>
                          <a:pt x="91" y="25"/>
                        </a:lnTo>
                        <a:lnTo>
                          <a:pt x="128" y="34"/>
                        </a:lnTo>
                        <a:lnTo>
                          <a:pt x="182" y="42"/>
                        </a:lnTo>
                        <a:lnTo>
                          <a:pt x="235" y="47"/>
                        </a:lnTo>
                        <a:lnTo>
                          <a:pt x="289" y="53"/>
                        </a:lnTo>
                        <a:lnTo>
                          <a:pt x="336" y="58"/>
                        </a:lnTo>
                        <a:lnTo>
                          <a:pt x="412" y="60"/>
                        </a:lnTo>
                        <a:lnTo>
                          <a:pt x="501" y="58"/>
                        </a:lnTo>
                        <a:lnTo>
                          <a:pt x="555" y="53"/>
                        </a:lnTo>
                        <a:lnTo>
                          <a:pt x="645" y="43"/>
                        </a:lnTo>
                        <a:lnTo>
                          <a:pt x="691" y="36"/>
                        </a:lnTo>
                        <a:lnTo>
                          <a:pt x="733" y="27"/>
                        </a:lnTo>
                        <a:lnTo>
                          <a:pt x="781" y="13"/>
                        </a:lnTo>
                        <a:lnTo>
                          <a:pt x="817" y="0"/>
                        </a:lnTo>
                      </a:path>
                    </a:pathLst>
                  </a:custGeom>
                  <a:noFill/>
                  <a:ln w="12700" cap="rnd" cmpd="sng">
                    <a:solidFill>
                      <a:srgbClr val="00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</p:grpSp>
          <p:sp>
            <p:nvSpPr>
              <p:cNvPr id="54" name="Freeform 54"/>
              <p:cNvSpPr>
                <a:spLocks/>
              </p:cNvSpPr>
              <p:nvPr/>
            </p:nvSpPr>
            <p:spPr bwMode="auto">
              <a:xfrm>
                <a:off x="2027" y="3180"/>
                <a:ext cx="989" cy="105"/>
              </a:xfrm>
              <a:custGeom>
                <a:avLst/>
                <a:gdLst>
                  <a:gd name="T0" fmla="*/ 0 w 989"/>
                  <a:gd name="T1" fmla="*/ 0 h 105"/>
                  <a:gd name="T2" fmla="*/ 988 w 989"/>
                  <a:gd name="T3" fmla="*/ 0 h 105"/>
                  <a:gd name="T4" fmla="*/ 988 w 989"/>
                  <a:gd name="T5" fmla="*/ 104 h 105"/>
                  <a:gd name="T6" fmla="*/ 0 w 989"/>
                  <a:gd name="T7" fmla="*/ 104 h 105"/>
                  <a:gd name="T8" fmla="*/ 0 w 989"/>
                  <a:gd name="T9" fmla="*/ 0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89" h="105">
                    <a:moveTo>
                      <a:pt x="0" y="0"/>
                    </a:moveTo>
                    <a:lnTo>
                      <a:pt x="988" y="0"/>
                    </a:lnTo>
                    <a:lnTo>
                      <a:pt x="988" y="104"/>
                    </a:lnTo>
                    <a:lnTo>
                      <a:pt x="0" y="104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FF0000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sp>
        <p:nvSpPr>
          <p:cNvPr id="59" name="Rectangle 57"/>
          <p:cNvSpPr>
            <a:spLocks noChangeArrowheads="1"/>
          </p:cNvSpPr>
          <p:nvPr/>
        </p:nvSpPr>
        <p:spPr bwMode="auto">
          <a:xfrm>
            <a:off x="3548063" y="5622702"/>
            <a:ext cx="990600" cy="355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 anchor="ctr"/>
          <a:lstStyle/>
          <a:p>
            <a:pPr algn="r" eaLnBrk="0" hangingPunct="0">
              <a:lnSpc>
                <a:spcPct val="90000"/>
              </a:lnSpc>
            </a:pPr>
            <a:r>
              <a:rPr lang="en-US" altLang="zh-CN" sz="1400" b="1">
                <a:solidFill>
                  <a:schemeClr val="accent2"/>
                </a:solidFill>
                <a:latin typeface="Times New Roman" pitchFamily="18" charset="0"/>
              </a:rPr>
              <a:t>Hardware</a:t>
            </a:r>
          </a:p>
        </p:txBody>
      </p:sp>
      <p:sp>
        <p:nvSpPr>
          <p:cNvPr id="60" name="Rectangle 58"/>
          <p:cNvSpPr>
            <a:spLocks noChangeArrowheads="1"/>
          </p:cNvSpPr>
          <p:nvPr/>
        </p:nvSpPr>
        <p:spPr bwMode="auto">
          <a:xfrm>
            <a:off x="5075238" y="3852640"/>
            <a:ext cx="3179782" cy="7668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l" eaLnBrk="0" hangingPunct="0"/>
            <a:r>
              <a:rPr lang="en-US" altLang="zh-CN" sz="4400" b="1" dirty="0">
                <a:solidFill>
                  <a:srgbClr val="FF0000"/>
                </a:solidFill>
                <a:latin typeface="Times New Roman" pitchFamily="18" charset="0"/>
              </a:rPr>
              <a:t>Microkernel</a:t>
            </a:r>
            <a:endParaRPr lang="en-US" altLang="zh-CN" sz="3200" b="1" dirty="0">
              <a:solidFill>
                <a:srgbClr val="FF0000"/>
              </a:solidFill>
              <a:latin typeface="Times New Roman" pitchFamily="18" charset="0"/>
            </a:endParaRPr>
          </a:p>
        </p:txBody>
      </p:sp>
      <p:sp>
        <p:nvSpPr>
          <p:cNvPr id="61" name="Rectangle 59"/>
          <p:cNvSpPr>
            <a:spLocks noChangeArrowheads="1"/>
          </p:cNvSpPr>
          <p:nvPr/>
        </p:nvSpPr>
        <p:spPr bwMode="auto">
          <a:xfrm>
            <a:off x="4941888" y="1528540"/>
            <a:ext cx="1493837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l" eaLnBrk="0" hangingPunct="0"/>
            <a:r>
              <a:rPr lang="en-US" altLang="zh-CN" sz="3200" b="1" dirty="0">
                <a:solidFill>
                  <a:schemeClr val="accent2"/>
                </a:solidFill>
                <a:latin typeface="Times New Roman" pitchFamily="18" charset="0"/>
              </a:rPr>
              <a:t>Servers</a:t>
            </a:r>
          </a:p>
        </p:txBody>
      </p:sp>
      <p:sp>
        <p:nvSpPr>
          <p:cNvPr id="62" name="Rectangle 60"/>
          <p:cNvSpPr>
            <a:spLocks noChangeArrowheads="1"/>
          </p:cNvSpPr>
          <p:nvPr/>
        </p:nvSpPr>
        <p:spPr bwMode="auto">
          <a:xfrm>
            <a:off x="673100" y="1622202"/>
            <a:ext cx="1454150" cy="520700"/>
          </a:xfrm>
          <a:prstGeom prst="rect">
            <a:avLst/>
          </a:prstGeom>
          <a:gradFill rotWithShape="0">
            <a:gsLst>
              <a:gs pos="0">
                <a:srgbClr val="F95AB7"/>
              </a:gs>
              <a:gs pos="100000">
                <a:srgbClr val="F95AB7">
                  <a:gamma/>
                  <a:shade val="69804"/>
                  <a:invGamma/>
                </a:srgbClr>
              </a:gs>
            </a:gsLst>
            <a:path path="rect">
              <a:fillToRect r="100000" b="100000"/>
            </a:path>
          </a:gradFill>
          <a:ln w="12700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 lIns="90488" tIns="44450" rIns="90488" bIns="44450" anchor="ctr"/>
          <a:lstStyle/>
          <a:p>
            <a:pPr algn="ctr" eaLnBrk="0" hangingPunct="0"/>
            <a:r>
              <a:rPr lang="en-US" altLang="zh-CN" sz="1800" b="1" dirty="0">
                <a:latin typeface="Times New Roman" pitchFamily="18" charset="0"/>
              </a:rPr>
              <a:t>Application</a:t>
            </a:r>
          </a:p>
          <a:p>
            <a:pPr algn="ctr" eaLnBrk="0" hangingPunct="0"/>
            <a:r>
              <a:rPr lang="en-US" altLang="zh-CN" sz="1800" b="1" dirty="0">
                <a:latin typeface="Times New Roman" pitchFamily="18" charset="0"/>
              </a:rPr>
              <a:t>Programs</a:t>
            </a:r>
          </a:p>
        </p:txBody>
      </p:sp>
      <p:sp>
        <p:nvSpPr>
          <p:cNvPr id="63" name="Rectangle 61"/>
          <p:cNvSpPr>
            <a:spLocks noChangeArrowheads="1"/>
          </p:cNvSpPr>
          <p:nvPr/>
        </p:nvSpPr>
        <p:spPr bwMode="auto">
          <a:xfrm>
            <a:off x="7321550" y="1622202"/>
            <a:ext cx="1454150" cy="520700"/>
          </a:xfrm>
          <a:prstGeom prst="rect">
            <a:avLst/>
          </a:prstGeom>
          <a:gradFill rotWithShape="0">
            <a:gsLst>
              <a:gs pos="0">
                <a:srgbClr val="F95AB7"/>
              </a:gs>
              <a:gs pos="100000">
                <a:srgbClr val="F95AB7">
                  <a:gamma/>
                  <a:shade val="69804"/>
                  <a:invGamma/>
                </a:srgbClr>
              </a:gs>
            </a:gsLst>
            <a:path path="rect">
              <a:fillToRect r="100000" b="100000"/>
            </a:path>
          </a:gradFill>
          <a:ln w="12700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 lIns="90488" tIns="44450" rIns="90488" bIns="44450" anchor="ctr"/>
          <a:lstStyle/>
          <a:p>
            <a:pPr algn="ctr" eaLnBrk="0" hangingPunct="0"/>
            <a:r>
              <a:rPr lang="en-US" altLang="zh-CN" sz="1800" b="1">
                <a:latin typeface="Times New Roman" pitchFamily="18" charset="0"/>
              </a:rPr>
              <a:t>Application</a:t>
            </a:r>
          </a:p>
          <a:p>
            <a:pPr algn="ctr" eaLnBrk="0" hangingPunct="0"/>
            <a:r>
              <a:rPr lang="en-US" altLang="zh-CN" sz="1800" b="1">
                <a:latin typeface="Times New Roman" pitchFamily="18" charset="0"/>
              </a:rPr>
              <a:t>Programs</a:t>
            </a:r>
          </a:p>
        </p:txBody>
      </p:sp>
    </p:spTree>
    <p:extLst>
      <p:ext uri="{BB962C8B-B14F-4D97-AF65-F5344CB8AC3E}">
        <p14:creationId xmlns:p14="http://schemas.microsoft.com/office/powerpoint/2010/main" val="885623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836712"/>
            <a:ext cx="8686800" cy="3364996"/>
          </a:xfrm>
        </p:spPr>
        <p:txBody>
          <a:bodyPr>
            <a:normAutofit/>
          </a:bodyPr>
          <a:lstStyle/>
          <a:p>
            <a:r>
              <a:rPr lang="en-US" altLang="zh-CN" b="1" u="sng" dirty="0"/>
              <a:t>Microkernel/Client Server </a:t>
            </a:r>
            <a:r>
              <a:rPr lang="en-US" altLang="zh-CN" b="1" u="sng" dirty="0" smtClean="0"/>
              <a:t>OS 1990s</a:t>
            </a:r>
          </a:p>
          <a:p>
            <a:pPr lvl="1"/>
            <a:r>
              <a:rPr lang="en-US" altLang="zh-CN" dirty="0"/>
              <a:t>Tiny OS kernel providing basic primitive (process, memory, IPC)</a:t>
            </a:r>
          </a:p>
          <a:p>
            <a:pPr lvl="1"/>
            <a:r>
              <a:rPr lang="en-US" altLang="zh-CN" dirty="0"/>
              <a:t>Traditional services becomes subsystems</a:t>
            </a:r>
          </a:p>
          <a:p>
            <a:pPr lvl="1"/>
            <a:r>
              <a:rPr lang="en-US" altLang="zh-CN" dirty="0" smtClean="0"/>
              <a:t>OS </a:t>
            </a:r>
            <a:r>
              <a:rPr lang="en-US" altLang="zh-CN" dirty="0"/>
              <a:t>= Microkernel + User Subsystems</a:t>
            </a:r>
          </a:p>
          <a:p>
            <a:pPr lvl="1"/>
            <a:r>
              <a:rPr lang="fr-FR" altLang="zh-CN" dirty="0"/>
              <a:t>Ex: </a:t>
            </a:r>
            <a:r>
              <a:rPr lang="fr-FR" altLang="zh-CN" b="1" dirty="0">
                <a:solidFill>
                  <a:srgbClr val="FF0000"/>
                </a:solidFill>
              </a:rPr>
              <a:t>Mach</a:t>
            </a:r>
            <a:r>
              <a:rPr lang="fr-FR" altLang="zh-CN" dirty="0"/>
              <a:t>, </a:t>
            </a:r>
            <a:r>
              <a:rPr lang="fr-FR" altLang="zh-CN" b="1" dirty="0">
                <a:solidFill>
                  <a:srgbClr val="FF0000"/>
                </a:solidFill>
              </a:rPr>
              <a:t>PARAS</a:t>
            </a:r>
            <a:r>
              <a:rPr lang="fr-FR" altLang="zh-CN" dirty="0"/>
              <a:t>, </a:t>
            </a:r>
            <a:r>
              <a:rPr lang="fr-FR" altLang="zh-CN" b="1" dirty="0">
                <a:solidFill>
                  <a:srgbClr val="FF0000"/>
                </a:solidFill>
              </a:rPr>
              <a:t>Chorus</a:t>
            </a:r>
            <a:r>
              <a:rPr lang="fr-FR" altLang="zh-CN" dirty="0"/>
              <a:t>, etc.</a:t>
            </a:r>
            <a:endParaRPr lang="zh-CN" altLang="en-US" dirty="0"/>
          </a:p>
        </p:txBody>
      </p:sp>
      <p:sp>
        <p:nvSpPr>
          <p:cNvPr id="24" name="Arc 4"/>
          <p:cNvSpPr>
            <a:spLocks/>
          </p:cNvSpPr>
          <p:nvPr/>
        </p:nvSpPr>
        <p:spPr bwMode="auto">
          <a:xfrm rot="10860000">
            <a:off x="1654175" y="4713366"/>
            <a:ext cx="992188" cy="1374775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25400" cap="rnd">
            <a:solidFill>
              <a:schemeClr val="accent2"/>
            </a:solidFill>
            <a:round/>
            <a:headEnd type="triangle" w="med" len="med"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/>
          <a:lstStyle/>
          <a:p>
            <a:pPr algn="ctr"/>
            <a:endParaRPr lang="zh-CN" altLang="en-US"/>
          </a:p>
        </p:txBody>
      </p:sp>
      <p:sp>
        <p:nvSpPr>
          <p:cNvPr id="25" name="Arc 5"/>
          <p:cNvSpPr>
            <a:spLocks/>
          </p:cNvSpPr>
          <p:nvPr/>
        </p:nvSpPr>
        <p:spPr bwMode="auto">
          <a:xfrm rot="10860000">
            <a:off x="1425575" y="4716541"/>
            <a:ext cx="1220788" cy="1527175"/>
          </a:xfrm>
          <a:custGeom>
            <a:avLst/>
            <a:gdLst>
              <a:gd name="G0" fmla="+- 28 0 0"/>
              <a:gd name="G1" fmla="+- 21600 0 0"/>
              <a:gd name="G2" fmla="+- 21600 0 0"/>
              <a:gd name="T0" fmla="*/ 0 w 21628"/>
              <a:gd name="T1" fmla="*/ 0 h 21600"/>
              <a:gd name="T2" fmla="*/ 21628 w 21628"/>
              <a:gd name="T3" fmla="*/ 21578 h 21600"/>
              <a:gd name="T4" fmla="*/ 28 w 21628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28" h="21600" fill="none" extrusionOk="0">
                <a:moveTo>
                  <a:pt x="0" y="0"/>
                </a:moveTo>
                <a:cubicBezTo>
                  <a:pt x="9" y="0"/>
                  <a:pt x="18" y="-1"/>
                  <a:pt x="28" y="0"/>
                </a:cubicBezTo>
                <a:cubicBezTo>
                  <a:pt x="11948" y="0"/>
                  <a:pt x="21615" y="9657"/>
                  <a:pt x="21627" y="21578"/>
                </a:cubicBezTo>
              </a:path>
              <a:path w="21628" h="21600" stroke="0" extrusionOk="0">
                <a:moveTo>
                  <a:pt x="0" y="0"/>
                </a:moveTo>
                <a:cubicBezTo>
                  <a:pt x="9" y="0"/>
                  <a:pt x="18" y="-1"/>
                  <a:pt x="28" y="0"/>
                </a:cubicBezTo>
                <a:cubicBezTo>
                  <a:pt x="11948" y="0"/>
                  <a:pt x="21615" y="9657"/>
                  <a:pt x="21627" y="21578"/>
                </a:cubicBezTo>
                <a:lnTo>
                  <a:pt x="28" y="21600"/>
                </a:lnTo>
                <a:close/>
              </a:path>
            </a:pathLst>
          </a:custGeom>
          <a:noFill/>
          <a:ln w="25400" cap="rnd">
            <a:solidFill>
              <a:schemeClr val="tx1"/>
            </a:solidFill>
            <a:prstDash val="lgDash"/>
            <a:round/>
            <a:headEnd/>
            <a:tailEnd type="triangle" w="med" len="med"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/>
          <a:lstStyle/>
          <a:p>
            <a:pPr algn="ctr"/>
            <a:endParaRPr lang="zh-CN" altLang="en-US"/>
          </a:p>
        </p:txBody>
      </p:sp>
      <p:sp>
        <p:nvSpPr>
          <p:cNvPr id="26" name="Rectangle 6"/>
          <p:cNvSpPr>
            <a:spLocks noChangeArrowheads="1"/>
          </p:cNvSpPr>
          <p:nvPr/>
        </p:nvSpPr>
        <p:spPr bwMode="auto">
          <a:xfrm>
            <a:off x="974725" y="4110116"/>
            <a:ext cx="1206500" cy="596900"/>
          </a:xfrm>
          <a:prstGeom prst="rect">
            <a:avLst/>
          </a:prstGeom>
          <a:solidFill>
            <a:srgbClr val="F35B1B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 lIns="90488" tIns="44450" rIns="90488" bIns="44450" anchor="ctr"/>
          <a:lstStyle/>
          <a:p>
            <a:pPr algn="ctr" eaLnBrk="0" hangingPunct="0"/>
            <a:r>
              <a:rPr lang="en-US" altLang="zh-CN" sz="1800">
                <a:latin typeface="Times New Roman" pitchFamily="18" charset="0"/>
              </a:rPr>
              <a:t>Client</a:t>
            </a:r>
          </a:p>
          <a:p>
            <a:pPr algn="ctr" eaLnBrk="0" hangingPunct="0"/>
            <a:r>
              <a:rPr lang="en-US" altLang="zh-CN" sz="1800">
                <a:latin typeface="Times New Roman" pitchFamily="18" charset="0"/>
              </a:rPr>
              <a:t>Application</a:t>
            </a:r>
          </a:p>
        </p:txBody>
      </p:sp>
      <p:sp>
        <p:nvSpPr>
          <p:cNvPr id="27" name="Rectangle 7"/>
          <p:cNvSpPr>
            <a:spLocks noChangeArrowheads="1"/>
          </p:cNvSpPr>
          <p:nvPr/>
        </p:nvSpPr>
        <p:spPr bwMode="auto">
          <a:xfrm>
            <a:off x="2651125" y="4110116"/>
            <a:ext cx="1206500" cy="596900"/>
          </a:xfrm>
          <a:prstGeom prst="rect">
            <a:avLst/>
          </a:prstGeom>
          <a:solidFill>
            <a:srgbClr val="00B7A5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 lIns="90488" tIns="44450" rIns="90488" bIns="44450" anchor="ctr"/>
          <a:lstStyle/>
          <a:p>
            <a:pPr algn="ctr" eaLnBrk="0" hangingPunct="0"/>
            <a:r>
              <a:rPr lang="en-US" altLang="zh-CN" sz="1800">
                <a:latin typeface="Times New Roman" pitchFamily="18" charset="0"/>
              </a:rPr>
              <a:t>Thread </a:t>
            </a:r>
          </a:p>
          <a:p>
            <a:pPr algn="ctr" eaLnBrk="0" hangingPunct="0"/>
            <a:r>
              <a:rPr lang="en-US" altLang="zh-CN" sz="1800">
                <a:latin typeface="Times New Roman" pitchFamily="18" charset="0"/>
              </a:rPr>
              <a:t>lib.</a:t>
            </a:r>
          </a:p>
        </p:txBody>
      </p:sp>
      <p:sp>
        <p:nvSpPr>
          <p:cNvPr id="28" name="Rectangle 8"/>
          <p:cNvSpPr>
            <a:spLocks noChangeArrowheads="1"/>
          </p:cNvSpPr>
          <p:nvPr/>
        </p:nvSpPr>
        <p:spPr bwMode="auto">
          <a:xfrm>
            <a:off x="4327525" y="4110116"/>
            <a:ext cx="1206500" cy="596900"/>
          </a:xfrm>
          <a:prstGeom prst="rect">
            <a:avLst/>
          </a:prstGeom>
          <a:solidFill>
            <a:srgbClr val="037C03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 lIns="90488" tIns="44450" rIns="90488" bIns="44450" anchor="ctr"/>
          <a:lstStyle/>
          <a:p>
            <a:pPr algn="ctr" eaLnBrk="0" hangingPunct="0"/>
            <a:r>
              <a:rPr lang="en-US" altLang="zh-CN" sz="1800">
                <a:latin typeface="Times New Roman" pitchFamily="18" charset="0"/>
              </a:rPr>
              <a:t>File</a:t>
            </a:r>
          </a:p>
          <a:p>
            <a:pPr algn="ctr" eaLnBrk="0" hangingPunct="0"/>
            <a:r>
              <a:rPr lang="en-US" altLang="zh-CN" sz="1800">
                <a:latin typeface="Times New Roman" pitchFamily="18" charset="0"/>
              </a:rPr>
              <a:t>Server</a:t>
            </a:r>
          </a:p>
        </p:txBody>
      </p:sp>
      <p:sp>
        <p:nvSpPr>
          <p:cNvPr id="29" name="Rectangle 9"/>
          <p:cNvSpPr>
            <a:spLocks noChangeArrowheads="1"/>
          </p:cNvSpPr>
          <p:nvPr/>
        </p:nvSpPr>
        <p:spPr bwMode="auto">
          <a:xfrm>
            <a:off x="6003925" y="4110116"/>
            <a:ext cx="1206500" cy="59690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 lIns="90488" tIns="44450" rIns="90488" bIns="44450" anchor="ctr"/>
          <a:lstStyle/>
          <a:p>
            <a:pPr algn="ctr" eaLnBrk="0" hangingPunct="0"/>
            <a:r>
              <a:rPr lang="en-US" altLang="zh-CN" sz="1800">
                <a:solidFill>
                  <a:schemeClr val="bg1"/>
                </a:solidFill>
                <a:latin typeface="Times New Roman" pitchFamily="18" charset="0"/>
              </a:rPr>
              <a:t>Network</a:t>
            </a:r>
          </a:p>
          <a:p>
            <a:pPr algn="ctr" eaLnBrk="0" hangingPunct="0"/>
            <a:r>
              <a:rPr lang="en-US" altLang="zh-CN" sz="1800">
                <a:solidFill>
                  <a:schemeClr val="bg1"/>
                </a:solidFill>
                <a:latin typeface="Times New Roman" pitchFamily="18" charset="0"/>
              </a:rPr>
              <a:t>Server</a:t>
            </a:r>
          </a:p>
        </p:txBody>
      </p:sp>
      <p:sp>
        <p:nvSpPr>
          <p:cNvPr id="30" name="Rectangle 10"/>
          <p:cNvSpPr>
            <a:spLocks noChangeArrowheads="1"/>
          </p:cNvSpPr>
          <p:nvPr/>
        </p:nvSpPr>
        <p:spPr bwMode="auto">
          <a:xfrm>
            <a:off x="7508875" y="4110116"/>
            <a:ext cx="1206500" cy="596900"/>
          </a:xfrm>
          <a:prstGeom prst="rect">
            <a:avLst/>
          </a:prstGeom>
          <a:solidFill>
            <a:srgbClr val="F95AB7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 lIns="90488" tIns="44450" rIns="90488" bIns="44450" anchor="ctr"/>
          <a:lstStyle/>
          <a:p>
            <a:pPr algn="ctr" eaLnBrk="0" hangingPunct="0"/>
            <a:r>
              <a:rPr lang="en-US" altLang="zh-CN">
                <a:latin typeface="Times New Roman" pitchFamily="18" charset="0"/>
              </a:rPr>
              <a:t>Display</a:t>
            </a:r>
          </a:p>
          <a:p>
            <a:pPr algn="ctr" eaLnBrk="0" hangingPunct="0"/>
            <a:r>
              <a:rPr lang="en-US" altLang="zh-CN">
                <a:latin typeface="Times New Roman" pitchFamily="18" charset="0"/>
              </a:rPr>
              <a:t>Server</a:t>
            </a:r>
          </a:p>
        </p:txBody>
      </p:sp>
      <p:sp>
        <p:nvSpPr>
          <p:cNvPr id="31" name="Rectangle 11"/>
          <p:cNvSpPr>
            <a:spLocks noChangeArrowheads="1"/>
          </p:cNvSpPr>
          <p:nvPr/>
        </p:nvSpPr>
        <p:spPr bwMode="auto">
          <a:xfrm>
            <a:off x="2651125" y="6015116"/>
            <a:ext cx="2349500" cy="292100"/>
          </a:xfrm>
          <a:prstGeom prst="rect">
            <a:avLst/>
          </a:prstGeom>
          <a:solidFill>
            <a:srgbClr val="D49FFF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 lIns="90488" tIns="44450" rIns="90488" bIns="44450" anchor="ctr"/>
          <a:lstStyle/>
          <a:p>
            <a:pPr algn="ctr" eaLnBrk="0" hangingPunct="0"/>
            <a:r>
              <a:rPr lang="en-US" altLang="zh-CN">
                <a:latin typeface="Times New Roman" pitchFamily="18" charset="0"/>
              </a:rPr>
              <a:t>Microkernel</a:t>
            </a:r>
          </a:p>
        </p:txBody>
      </p:sp>
      <p:sp>
        <p:nvSpPr>
          <p:cNvPr id="32" name="Rectangle 12"/>
          <p:cNvSpPr>
            <a:spLocks noChangeArrowheads="1"/>
          </p:cNvSpPr>
          <p:nvPr/>
        </p:nvSpPr>
        <p:spPr bwMode="auto">
          <a:xfrm>
            <a:off x="2651125" y="6548516"/>
            <a:ext cx="2349500" cy="292100"/>
          </a:xfrm>
          <a:prstGeom prst="rect">
            <a:avLst/>
          </a:prstGeom>
          <a:solidFill>
            <a:srgbClr val="C1CEFF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 lIns="90488" tIns="44450" rIns="90488" bIns="44450" anchor="ctr"/>
          <a:lstStyle/>
          <a:p>
            <a:pPr algn="ctr" eaLnBrk="0" hangingPunct="0"/>
            <a:r>
              <a:rPr lang="en-US" altLang="zh-CN">
                <a:latin typeface="Times New Roman" pitchFamily="18" charset="0"/>
              </a:rPr>
              <a:t>Hardware</a:t>
            </a:r>
          </a:p>
        </p:txBody>
      </p:sp>
      <p:sp>
        <p:nvSpPr>
          <p:cNvPr id="33" name="Line 13"/>
          <p:cNvSpPr>
            <a:spLocks noChangeShapeType="1"/>
          </p:cNvSpPr>
          <p:nvPr/>
        </p:nvSpPr>
        <p:spPr bwMode="auto">
          <a:xfrm>
            <a:off x="415925" y="5437266"/>
            <a:ext cx="8537575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endParaRPr lang="zh-CN" altLang="en-US"/>
          </a:p>
        </p:txBody>
      </p:sp>
      <p:grpSp>
        <p:nvGrpSpPr>
          <p:cNvPr id="34" name="Group 16"/>
          <p:cNvGrpSpPr>
            <a:grpSpLocks/>
          </p:cNvGrpSpPr>
          <p:nvPr/>
        </p:nvGrpSpPr>
        <p:grpSpPr bwMode="auto">
          <a:xfrm>
            <a:off x="8020050" y="4953079"/>
            <a:ext cx="931863" cy="949325"/>
            <a:chOff x="5052" y="1627"/>
            <a:chExt cx="587" cy="598"/>
          </a:xfrm>
        </p:grpSpPr>
        <p:sp>
          <p:nvSpPr>
            <p:cNvPr id="35" name="Rectangle 14"/>
            <p:cNvSpPr>
              <a:spLocks noChangeArrowheads="1"/>
            </p:cNvSpPr>
            <p:nvPr/>
          </p:nvSpPr>
          <p:spPr bwMode="auto">
            <a:xfrm>
              <a:off x="5052" y="1627"/>
              <a:ext cx="43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altLang="zh-CN" sz="2000" b="1" dirty="0">
                  <a:solidFill>
                    <a:schemeClr val="hlink"/>
                  </a:solidFill>
                  <a:latin typeface="Times New Roman" pitchFamily="18" charset="0"/>
                </a:rPr>
                <a:t>User</a:t>
              </a:r>
            </a:p>
          </p:txBody>
        </p:sp>
        <p:sp>
          <p:nvSpPr>
            <p:cNvPr id="36" name="Rectangle 15"/>
            <p:cNvSpPr>
              <a:spLocks noChangeArrowheads="1"/>
            </p:cNvSpPr>
            <p:nvPr/>
          </p:nvSpPr>
          <p:spPr bwMode="auto">
            <a:xfrm>
              <a:off x="5052" y="1975"/>
              <a:ext cx="587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altLang="zh-CN" sz="2000" b="1">
                  <a:solidFill>
                    <a:schemeClr val="hlink"/>
                  </a:solidFill>
                  <a:latin typeface="Times New Roman" pitchFamily="18" charset="0"/>
                </a:rPr>
                <a:t>Kernel</a:t>
              </a:r>
            </a:p>
          </p:txBody>
        </p:sp>
      </p:grpSp>
      <p:sp>
        <p:nvSpPr>
          <p:cNvPr id="37" name="Rectangle 17"/>
          <p:cNvSpPr>
            <a:spLocks noChangeArrowheads="1"/>
          </p:cNvSpPr>
          <p:nvPr/>
        </p:nvSpPr>
        <p:spPr bwMode="auto">
          <a:xfrm>
            <a:off x="1181100" y="6213554"/>
            <a:ext cx="7302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altLang="zh-CN" sz="1800" dirty="0">
                <a:solidFill>
                  <a:schemeClr val="accent2"/>
                </a:solidFill>
                <a:latin typeface="Times New Roman" pitchFamily="18" charset="0"/>
              </a:rPr>
              <a:t>Send</a:t>
            </a:r>
          </a:p>
          <a:p>
            <a:pPr eaLnBrk="0" hangingPunct="0"/>
            <a:r>
              <a:rPr lang="en-US" altLang="zh-CN" sz="1800" dirty="0">
                <a:solidFill>
                  <a:schemeClr val="hlink"/>
                </a:solidFill>
                <a:latin typeface="Times New Roman" pitchFamily="18" charset="0"/>
              </a:rPr>
              <a:t>Reply</a:t>
            </a:r>
          </a:p>
        </p:txBody>
      </p:sp>
      <p:sp>
        <p:nvSpPr>
          <p:cNvPr id="38" name="Line 18"/>
          <p:cNvSpPr>
            <a:spLocks noChangeShapeType="1"/>
          </p:cNvSpPr>
          <p:nvPr/>
        </p:nvSpPr>
        <p:spPr bwMode="auto">
          <a:xfrm>
            <a:off x="663575" y="6694566"/>
            <a:ext cx="457200" cy="0"/>
          </a:xfrm>
          <a:prstGeom prst="line">
            <a:avLst/>
          </a:prstGeom>
          <a:noFill/>
          <a:ln w="12700">
            <a:solidFill>
              <a:schemeClr val="tx1"/>
            </a:solidFill>
            <a:prstDash val="lgDash"/>
            <a:round/>
            <a:headEnd/>
            <a:tailEnd type="triangle" w="med" len="med"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ctr"/>
            <a:endParaRPr lang="zh-CN" altLang="en-US"/>
          </a:p>
        </p:txBody>
      </p:sp>
      <p:sp>
        <p:nvSpPr>
          <p:cNvPr id="39" name="Line 19"/>
          <p:cNvSpPr>
            <a:spLocks noChangeShapeType="1"/>
          </p:cNvSpPr>
          <p:nvPr/>
        </p:nvSpPr>
        <p:spPr bwMode="auto">
          <a:xfrm>
            <a:off x="663575" y="6389766"/>
            <a:ext cx="457200" cy="0"/>
          </a:xfrm>
          <a:prstGeom prst="line">
            <a:avLst/>
          </a:prstGeom>
          <a:noFill/>
          <a:ln w="12700">
            <a:solidFill>
              <a:schemeClr val="accent2"/>
            </a:solidFill>
            <a:round/>
            <a:headEnd/>
            <a:tailEnd type="triangle" w="med" len="med"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ctr"/>
            <a:endParaRPr lang="zh-CN" altLang="en-US"/>
          </a:p>
        </p:txBody>
      </p:sp>
      <p:sp>
        <p:nvSpPr>
          <p:cNvPr id="40" name="Line 21"/>
          <p:cNvSpPr>
            <a:spLocks noChangeShapeType="1"/>
          </p:cNvSpPr>
          <p:nvPr/>
        </p:nvSpPr>
        <p:spPr bwMode="auto">
          <a:xfrm>
            <a:off x="5540375" y="4408566"/>
            <a:ext cx="457200" cy="0"/>
          </a:xfrm>
          <a:prstGeom prst="line">
            <a:avLst/>
          </a:prstGeom>
          <a:noFill/>
          <a:ln w="12700">
            <a:solidFill>
              <a:schemeClr val="tx1"/>
            </a:solidFill>
            <a:prstDash val="lg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endParaRPr lang="zh-CN" altLang="en-US"/>
          </a:p>
        </p:txBody>
      </p:sp>
      <p:sp>
        <p:nvSpPr>
          <p:cNvPr id="41" name="Arc 22"/>
          <p:cNvSpPr>
            <a:spLocks/>
          </p:cNvSpPr>
          <p:nvPr/>
        </p:nvSpPr>
        <p:spPr bwMode="auto">
          <a:xfrm>
            <a:off x="5006975" y="4980066"/>
            <a:ext cx="1527175" cy="1257300"/>
          </a:xfrm>
          <a:custGeom>
            <a:avLst/>
            <a:gdLst>
              <a:gd name="G0" fmla="+- 0 0 0"/>
              <a:gd name="G1" fmla="+- 0 0 0"/>
              <a:gd name="G2" fmla="+- 21600 0 0"/>
              <a:gd name="T0" fmla="*/ 21600 w 21600"/>
              <a:gd name="T1" fmla="*/ 0 h 21600"/>
              <a:gd name="T2" fmla="*/ 0 w 21600"/>
              <a:gd name="T3" fmla="*/ 21600 h 21600"/>
              <a:gd name="T4" fmla="*/ 0 w 21600"/>
              <a:gd name="T5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21600" y="0"/>
                </a:moveTo>
                <a:cubicBezTo>
                  <a:pt x="21600" y="11929"/>
                  <a:pt x="11929" y="21599"/>
                  <a:pt x="0" y="21600"/>
                </a:cubicBezTo>
              </a:path>
              <a:path w="21600" h="21600" stroke="0" extrusionOk="0">
                <a:moveTo>
                  <a:pt x="21600" y="0"/>
                </a:moveTo>
                <a:cubicBezTo>
                  <a:pt x="21600" y="11929"/>
                  <a:pt x="11929" y="21599"/>
                  <a:pt x="0" y="21600"/>
                </a:cubicBezTo>
                <a:lnTo>
                  <a:pt x="0" y="0"/>
                </a:lnTo>
                <a:close/>
              </a:path>
            </a:pathLst>
          </a:custGeom>
          <a:noFill/>
          <a:ln w="25400" cap="rnd">
            <a:solidFill>
              <a:schemeClr val="tx1"/>
            </a:solidFill>
            <a:prstDash val="lgDash"/>
            <a:round/>
            <a:headEnd/>
            <a:tailEnd type="triangle" w="med" len="med"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/>
          <a:lstStyle/>
          <a:p>
            <a:pPr algn="ctr"/>
            <a:endParaRPr lang="zh-CN" altLang="en-US"/>
          </a:p>
        </p:txBody>
      </p:sp>
      <p:sp>
        <p:nvSpPr>
          <p:cNvPr id="42" name="Arc 23"/>
          <p:cNvSpPr>
            <a:spLocks/>
          </p:cNvSpPr>
          <p:nvPr/>
        </p:nvSpPr>
        <p:spPr bwMode="auto">
          <a:xfrm>
            <a:off x="5006975" y="4884816"/>
            <a:ext cx="1374775" cy="1200150"/>
          </a:xfrm>
          <a:custGeom>
            <a:avLst/>
            <a:gdLst>
              <a:gd name="G0" fmla="+- 0 0 0"/>
              <a:gd name="G1" fmla="+- 0 0 0"/>
              <a:gd name="G2" fmla="+- 21600 0 0"/>
              <a:gd name="T0" fmla="*/ 21600 w 21600"/>
              <a:gd name="T1" fmla="*/ 0 h 21600"/>
              <a:gd name="T2" fmla="*/ 0 w 21600"/>
              <a:gd name="T3" fmla="*/ 21600 h 21600"/>
              <a:gd name="T4" fmla="*/ 0 w 21600"/>
              <a:gd name="T5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21600" y="0"/>
                </a:moveTo>
                <a:cubicBezTo>
                  <a:pt x="21600" y="11929"/>
                  <a:pt x="11929" y="21599"/>
                  <a:pt x="0" y="21600"/>
                </a:cubicBezTo>
              </a:path>
              <a:path w="21600" h="21600" stroke="0" extrusionOk="0">
                <a:moveTo>
                  <a:pt x="21600" y="0"/>
                </a:moveTo>
                <a:cubicBezTo>
                  <a:pt x="21600" y="11929"/>
                  <a:pt x="11929" y="21599"/>
                  <a:pt x="0" y="21600"/>
                </a:cubicBezTo>
                <a:lnTo>
                  <a:pt x="0" y="0"/>
                </a:lnTo>
                <a:close/>
              </a:path>
            </a:pathLst>
          </a:custGeom>
          <a:noFill/>
          <a:ln w="25400" cap="rnd">
            <a:solidFill>
              <a:schemeClr val="accent2"/>
            </a:solidFill>
            <a:round/>
            <a:headEnd type="triangle" w="med" len="med"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7299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灯片编号占位符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500">
                <a:solidFill>
                  <a:srgbClr val="000000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sz="3500">
                <a:solidFill>
                  <a:srgbClr val="000000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sz="3500">
                <a:solidFill>
                  <a:srgbClr val="000000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sz="3500">
                <a:solidFill>
                  <a:srgbClr val="000000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sz="3500">
                <a:solidFill>
                  <a:srgbClr val="000000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3500">
                <a:solidFill>
                  <a:srgbClr val="000000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3500">
                <a:solidFill>
                  <a:srgbClr val="000000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3500">
                <a:solidFill>
                  <a:srgbClr val="000000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3500">
                <a:solidFill>
                  <a:srgbClr val="000000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65BBD110-5D62-46ED-85D9-A49D5F5A1E3A}" type="slidenum">
              <a:rPr lang="zh-CN" altLang="en-US" sz="1600" smtClean="0"/>
              <a:pPr eaLnBrk="1" hangingPunct="1"/>
              <a:t>37</a:t>
            </a:fld>
            <a:endParaRPr lang="en-US" altLang="zh-CN" sz="1600" smtClean="0"/>
          </a:p>
        </p:txBody>
      </p:sp>
      <p:sp>
        <p:nvSpPr>
          <p:cNvPr id="39939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6870700" cy="609600"/>
          </a:xfrm>
        </p:spPr>
        <p:txBody>
          <a:bodyPr/>
          <a:lstStyle/>
          <a:p>
            <a:pPr eaLnBrk="1" hangingPunct="1"/>
            <a:r>
              <a:rPr lang="zh-CN" altLang="en-US" b="1" smtClean="0"/>
              <a:t>   </a:t>
            </a:r>
            <a:r>
              <a:rPr lang="zh-CN" altLang="en-US" smtClean="0"/>
              <a:t>微内核(</a:t>
            </a:r>
            <a:r>
              <a:rPr lang="en-US" altLang="zh-CN" smtClean="0"/>
              <a:t>microkernel)</a:t>
            </a:r>
          </a:p>
        </p:txBody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619125"/>
            <a:ext cx="9144000" cy="5689600"/>
          </a:xfrm>
        </p:spPr>
        <p:txBody>
          <a:bodyPr/>
          <a:lstStyle/>
          <a:p>
            <a:pPr eaLnBrk="1" hangingPunct="1">
              <a:lnSpc>
                <a:spcPct val="110000"/>
              </a:lnSpc>
            </a:pPr>
            <a:r>
              <a:rPr lang="zh-CN" altLang="en-US" sz="1900" b="1" dirty="0" smtClean="0">
                <a:latin typeface="Times New Roman" pitchFamily="18" charset="0"/>
              </a:rPr>
              <a:t>内核(</a:t>
            </a:r>
            <a:r>
              <a:rPr lang="en-US" altLang="zh-CN" sz="1900" b="1" dirty="0" smtClean="0">
                <a:latin typeface="Times New Roman" pitchFamily="18" charset="0"/>
              </a:rPr>
              <a:t>kernel)</a:t>
            </a:r>
          </a:p>
          <a:p>
            <a:pPr lvl="1" eaLnBrk="1" hangingPunct="1">
              <a:lnSpc>
                <a:spcPct val="110000"/>
              </a:lnSpc>
            </a:pPr>
            <a:r>
              <a:rPr lang="zh-CN" altLang="en-US" sz="1300" dirty="0" smtClean="0">
                <a:latin typeface="Times New Roman" pitchFamily="18" charset="0"/>
              </a:rPr>
              <a:t>操作系统中实现基本功能的代码，它常驻内存并运行于特权方式。</a:t>
            </a:r>
          </a:p>
          <a:p>
            <a:pPr eaLnBrk="1" hangingPunct="1">
              <a:lnSpc>
                <a:spcPct val="110000"/>
              </a:lnSpc>
            </a:pPr>
            <a:r>
              <a:rPr lang="zh-CN" altLang="en-US" sz="1900" b="1" dirty="0" smtClean="0">
                <a:latin typeface="Times New Roman" pitchFamily="18" charset="0"/>
              </a:rPr>
              <a:t>单体内核(</a:t>
            </a:r>
            <a:r>
              <a:rPr lang="en-US" altLang="zh-CN" sz="1900" b="1" dirty="0" smtClean="0">
                <a:latin typeface="Times New Roman" pitchFamily="18" charset="0"/>
              </a:rPr>
              <a:t>monolithic kernel)/</a:t>
            </a:r>
            <a:r>
              <a:rPr lang="zh-CN" altLang="en-US" sz="1900" b="1" dirty="0" smtClean="0">
                <a:latin typeface="Times New Roman" pitchFamily="18" charset="0"/>
              </a:rPr>
              <a:t>宏内核</a:t>
            </a:r>
            <a:r>
              <a:rPr lang="en-US" altLang="zh-CN" sz="1900" b="1" dirty="0" smtClean="0">
                <a:latin typeface="Times New Roman" pitchFamily="18" charset="0"/>
              </a:rPr>
              <a:t>(macro-kernel)/</a:t>
            </a:r>
            <a:r>
              <a:rPr lang="zh-CN" altLang="en-US" sz="1900" b="1" dirty="0" smtClean="0">
                <a:latin typeface="Times New Roman" pitchFamily="18" charset="0"/>
              </a:rPr>
              <a:t>分层内核</a:t>
            </a:r>
            <a:r>
              <a:rPr lang="en-US" altLang="zh-CN" sz="1900" b="1" dirty="0" smtClean="0">
                <a:latin typeface="Times New Roman" pitchFamily="18" charset="0"/>
              </a:rPr>
              <a:t>(</a:t>
            </a:r>
            <a:r>
              <a:rPr lang="zh-CN" altLang="zh-CN" sz="1900" b="1" dirty="0" smtClean="0">
                <a:latin typeface="Times New Roman" pitchFamily="18" charset="0"/>
              </a:rPr>
              <a:t>Layered</a:t>
            </a:r>
            <a:r>
              <a:rPr lang="zh-CN" altLang="en-US" sz="1900" b="1" dirty="0" smtClean="0">
                <a:latin typeface="Times New Roman" pitchFamily="18" charset="0"/>
              </a:rPr>
              <a:t> </a:t>
            </a:r>
            <a:r>
              <a:rPr lang="en-US" altLang="zh-CN" sz="1900" b="1" dirty="0" smtClean="0">
                <a:latin typeface="Times New Roman" pitchFamily="18" charset="0"/>
              </a:rPr>
              <a:t>kernel</a:t>
            </a:r>
            <a:r>
              <a:rPr lang="zh-CN" altLang="en-US" sz="1900" b="1" dirty="0" smtClean="0">
                <a:latin typeface="Times New Roman" pitchFamily="18" charset="0"/>
              </a:rPr>
              <a:t>)</a:t>
            </a:r>
            <a:endParaRPr lang="en-US" altLang="zh-CN" sz="1900" b="1" dirty="0" smtClean="0">
              <a:latin typeface="Times New Roman" pitchFamily="18" charset="0"/>
            </a:endParaRPr>
          </a:p>
          <a:p>
            <a:pPr lvl="1" eaLnBrk="1" hangingPunct="1">
              <a:lnSpc>
                <a:spcPct val="110000"/>
              </a:lnSpc>
            </a:pPr>
            <a:r>
              <a:rPr lang="zh-CN" altLang="en-US" sz="1300" dirty="0" smtClean="0">
                <a:latin typeface="Times New Roman" pitchFamily="18" charset="0"/>
              </a:rPr>
              <a:t>内核实现操作系统的所有基本功能（包括调度、文件系统、连网、设备驱动程序、内存管理等等）</a:t>
            </a:r>
          </a:p>
          <a:p>
            <a:pPr lvl="1" eaLnBrk="1" hangingPunct="1">
              <a:lnSpc>
                <a:spcPct val="110000"/>
              </a:lnSpc>
            </a:pPr>
            <a:r>
              <a:rPr lang="zh-CN" altLang="en-US" sz="1300" dirty="0" smtClean="0">
                <a:latin typeface="Times New Roman" pitchFamily="18" charset="0"/>
              </a:rPr>
              <a:t>一般用一个进程实现，内核代码共享同一个地址空间，每一模块可以调用任意其它模块和使用内核所有核心数据</a:t>
            </a:r>
          </a:p>
          <a:p>
            <a:pPr lvl="1" eaLnBrk="1" hangingPunct="1">
              <a:lnSpc>
                <a:spcPct val="110000"/>
              </a:lnSpc>
            </a:pPr>
            <a:r>
              <a:rPr lang="zh-CN" altLang="en-US" sz="1300" dirty="0" smtClean="0">
                <a:latin typeface="Times New Roman" pitchFamily="18" charset="0"/>
              </a:rPr>
              <a:t>效率高，但难于修改和扩充</a:t>
            </a:r>
          </a:p>
          <a:p>
            <a:pPr lvl="1" eaLnBrk="1" hangingPunct="1">
              <a:lnSpc>
                <a:spcPct val="110000"/>
              </a:lnSpc>
            </a:pPr>
            <a:r>
              <a:rPr lang="zh-CN" altLang="en-US" sz="1300" dirty="0" smtClean="0">
                <a:latin typeface="Times New Roman" pitchFamily="18" charset="0"/>
              </a:rPr>
              <a:t>例子：</a:t>
            </a:r>
            <a:r>
              <a:rPr lang="en-US" altLang="zh-CN" sz="1300" dirty="0" smtClean="0">
                <a:latin typeface="Times New Roman" pitchFamily="18" charset="0"/>
              </a:rPr>
              <a:t>Unix/BSD</a:t>
            </a:r>
            <a:r>
              <a:rPr lang="zh-CN" altLang="en-US" sz="1300" dirty="0" smtClean="0">
                <a:latin typeface="Times New Roman" pitchFamily="18" charset="0"/>
              </a:rPr>
              <a:t>、</a:t>
            </a:r>
            <a:r>
              <a:rPr lang="en-US" altLang="zh-CN" sz="1300" dirty="0" smtClean="0">
                <a:latin typeface="Times New Roman" pitchFamily="18" charset="0"/>
              </a:rPr>
              <a:t>Linux/Android</a:t>
            </a:r>
            <a:r>
              <a:rPr lang="zh-CN" altLang="en-US" sz="1300" dirty="0" smtClean="0">
                <a:latin typeface="Times New Roman" pitchFamily="18" charset="0"/>
              </a:rPr>
              <a:t>、</a:t>
            </a:r>
            <a:r>
              <a:rPr lang="en-US" altLang="zh-CN" sz="1300" dirty="0" smtClean="0">
                <a:latin typeface="Times New Roman" pitchFamily="18" charset="0"/>
              </a:rPr>
              <a:t>Mac OS 1.0~8.5.1</a:t>
            </a:r>
            <a:r>
              <a:rPr lang="zh-CN" altLang="en-US" sz="1300" dirty="0" smtClean="0">
                <a:latin typeface="Times New Roman" pitchFamily="18" charset="0"/>
              </a:rPr>
              <a:t>、</a:t>
            </a:r>
            <a:r>
              <a:rPr lang="en-US" altLang="zh-CN" sz="1300" dirty="0" smtClean="0">
                <a:latin typeface="Times New Roman" pitchFamily="18" charset="0"/>
              </a:rPr>
              <a:t>DOS</a:t>
            </a:r>
            <a:r>
              <a:rPr lang="zh-CN" altLang="en-US" sz="1300" dirty="0" smtClean="0">
                <a:latin typeface="Times New Roman" pitchFamily="18" charset="0"/>
              </a:rPr>
              <a:t>、</a:t>
            </a:r>
            <a:r>
              <a:rPr lang="en-US" altLang="zh-CN" sz="1300" dirty="0" smtClean="0">
                <a:latin typeface="Times New Roman" pitchFamily="18" charset="0"/>
              </a:rPr>
              <a:t>Windows 1~3.1/95/98/ME</a:t>
            </a:r>
            <a:endParaRPr lang="zh-CN" altLang="en-US" sz="1300" dirty="0" smtClean="0">
              <a:latin typeface="Times New Roman" pitchFamily="18" charset="0"/>
            </a:endParaRPr>
          </a:p>
          <a:p>
            <a:pPr eaLnBrk="1" hangingPunct="1">
              <a:lnSpc>
                <a:spcPct val="110000"/>
              </a:lnSpc>
            </a:pPr>
            <a:r>
              <a:rPr lang="zh-CN" altLang="en-US" sz="1900" b="1" dirty="0" smtClean="0">
                <a:latin typeface="Times New Roman" pitchFamily="18" charset="0"/>
              </a:rPr>
              <a:t>微内核（</a:t>
            </a:r>
            <a:r>
              <a:rPr lang="en-US" altLang="zh-CN" sz="1900" b="1" dirty="0" smtClean="0">
                <a:latin typeface="Times New Roman" pitchFamily="18" charset="0"/>
              </a:rPr>
              <a:t>microkernel</a:t>
            </a:r>
            <a:r>
              <a:rPr lang="zh-CN" altLang="en-US" sz="1900" b="1" dirty="0" smtClean="0">
                <a:latin typeface="Times New Roman" pitchFamily="18" charset="0"/>
              </a:rPr>
              <a:t>）</a:t>
            </a:r>
          </a:p>
          <a:p>
            <a:pPr lvl="1" eaLnBrk="1" hangingPunct="1">
              <a:lnSpc>
                <a:spcPct val="110000"/>
              </a:lnSpc>
            </a:pPr>
            <a:r>
              <a:rPr lang="zh-CN" altLang="en-US" sz="1300" dirty="0" smtClean="0">
                <a:latin typeface="Times New Roman" pitchFamily="18" charset="0"/>
              </a:rPr>
              <a:t>内核只实现最基本功能（包括地址空间、</a:t>
            </a:r>
            <a:r>
              <a:rPr lang="en-US" altLang="zh-CN" sz="1300" dirty="0" smtClean="0">
                <a:latin typeface="Times New Roman" pitchFamily="18" charset="0"/>
              </a:rPr>
              <a:t>IPC[</a:t>
            </a:r>
            <a:r>
              <a:rPr lang="en-US" altLang="zh-CN" sz="1300" dirty="0" err="1" smtClean="0">
                <a:latin typeface="Times New Roman" pitchFamily="18" charset="0"/>
              </a:rPr>
              <a:t>InterProcess</a:t>
            </a:r>
            <a:r>
              <a:rPr lang="en-US" altLang="zh-CN" sz="1300" dirty="0" smtClean="0">
                <a:latin typeface="Times New Roman" pitchFamily="18" charset="0"/>
              </a:rPr>
              <a:t> Communication</a:t>
            </a:r>
            <a:r>
              <a:rPr lang="zh-CN" altLang="en-US" sz="1300" dirty="0" smtClean="0">
                <a:latin typeface="Times New Roman" pitchFamily="18" charset="0"/>
              </a:rPr>
              <a:t>，进程间通信</a:t>
            </a:r>
            <a:r>
              <a:rPr lang="en-US" altLang="zh-CN" sz="1300" dirty="0" smtClean="0">
                <a:latin typeface="Times New Roman" pitchFamily="18" charset="0"/>
              </a:rPr>
              <a:t>]</a:t>
            </a:r>
            <a:r>
              <a:rPr lang="zh-CN" altLang="en-US" sz="1300" dirty="0" smtClean="0">
                <a:latin typeface="Times New Roman" pitchFamily="18" charset="0"/>
              </a:rPr>
              <a:t>和基本调度）</a:t>
            </a:r>
          </a:p>
          <a:p>
            <a:pPr lvl="1" eaLnBrk="1" hangingPunct="1">
              <a:lnSpc>
                <a:spcPct val="110000"/>
              </a:lnSpc>
            </a:pPr>
            <a:r>
              <a:rPr lang="zh-CN" altLang="en-US" sz="1300" dirty="0" smtClean="0">
                <a:latin typeface="Times New Roman" pitchFamily="18" charset="0"/>
              </a:rPr>
              <a:t>更多的功能代码组织为多个进程，各自独立使用自己的地址空间，运行于非特权方式</a:t>
            </a:r>
          </a:p>
          <a:p>
            <a:pPr lvl="1" eaLnBrk="1" hangingPunct="1">
              <a:lnSpc>
                <a:spcPct val="110000"/>
              </a:lnSpc>
            </a:pPr>
            <a:r>
              <a:rPr lang="zh-CN" altLang="en-US" sz="1300" dirty="0" smtClean="0">
                <a:latin typeface="Times New Roman" pitchFamily="18" charset="0"/>
              </a:rPr>
              <a:t>客户/服务器模式，设计简单灵活，适用于嵌入式与分布式环境，但效率稍低</a:t>
            </a:r>
          </a:p>
          <a:p>
            <a:pPr lvl="1" eaLnBrk="1" hangingPunct="1">
              <a:lnSpc>
                <a:spcPct val="110000"/>
              </a:lnSpc>
            </a:pPr>
            <a:r>
              <a:rPr lang="zh-CN" altLang="en-US" sz="1300" dirty="0" smtClean="0">
                <a:latin typeface="Times New Roman" pitchFamily="18" charset="0"/>
              </a:rPr>
              <a:t>例子：</a:t>
            </a:r>
            <a:r>
              <a:rPr lang="en-US" altLang="zh-CN" sz="1300" dirty="0" smtClean="0">
                <a:latin typeface="Times New Roman" pitchFamily="18" charset="0"/>
              </a:rPr>
              <a:t>Windows NT 3.1/3.5/3.51</a:t>
            </a:r>
            <a:r>
              <a:rPr lang="zh-CN" altLang="en-US" sz="1300" dirty="0" smtClean="0">
                <a:latin typeface="Times New Roman" pitchFamily="18" charset="0"/>
              </a:rPr>
              <a:t>、</a:t>
            </a:r>
            <a:r>
              <a:rPr lang="en-US" altLang="zh-CN" sz="1300" dirty="0" smtClean="0">
                <a:latin typeface="Times New Roman" pitchFamily="18" charset="0"/>
              </a:rPr>
              <a:t>Mac OS 8.6~9.2.3</a:t>
            </a:r>
            <a:r>
              <a:rPr lang="zh-CN" altLang="en-US" sz="1300" dirty="0" smtClean="0">
                <a:latin typeface="Times New Roman" pitchFamily="18" charset="0"/>
              </a:rPr>
              <a:t>（</a:t>
            </a:r>
            <a:r>
              <a:rPr lang="en-US" altLang="zh-CN" sz="1300" dirty="0" err="1" smtClean="0">
                <a:latin typeface="Times New Roman" pitchFamily="18" charset="0"/>
              </a:rPr>
              <a:t>nanokernel</a:t>
            </a:r>
            <a:r>
              <a:rPr lang="en-US" altLang="zh-CN" sz="1300" dirty="0" smtClean="0">
                <a:latin typeface="Times New Roman" pitchFamily="18" charset="0"/>
              </a:rPr>
              <a:t> </a:t>
            </a:r>
            <a:r>
              <a:rPr lang="zh-CN" altLang="en-US" sz="1300" dirty="0" smtClean="0">
                <a:latin typeface="Times New Roman" pitchFamily="18" charset="0"/>
              </a:rPr>
              <a:t>纳米</a:t>
            </a:r>
            <a:r>
              <a:rPr lang="en-US" altLang="zh-CN" sz="1300" dirty="0" smtClean="0">
                <a:latin typeface="Times New Roman" pitchFamily="18" charset="0"/>
              </a:rPr>
              <a:t>/</a:t>
            </a:r>
            <a:r>
              <a:rPr lang="zh-CN" altLang="en-US" sz="1300" dirty="0" smtClean="0">
                <a:latin typeface="Times New Roman" pitchFamily="18" charset="0"/>
              </a:rPr>
              <a:t>超微内核）、</a:t>
            </a:r>
            <a:r>
              <a:rPr lang="en-US" altLang="zh-CN" sz="1300" dirty="0" err="1" smtClean="0">
                <a:latin typeface="Times New Roman" pitchFamily="18" charset="0"/>
              </a:rPr>
              <a:t>Minix</a:t>
            </a:r>
            <a:r>
              <a:rPr lang="zh-CN" altLang="en-US" sz="1300" dirty="0" smtClean="0">
                <a:latin typeface="Times New Roman" pitchFamily="18" charset="0"/>
              </a:rPr>
              <a:t>、</a:t>
            </a:r>
            <a:r>
              <a:rPr lang="en-US" altLang="zh-CN" sz="1300" dirty="0" smtClean="0">
                <a:latin typeface="Times New Roman" pitchFamily="18" charset="0"/>
              </a:rPr>
              <a:t>Mach</a:t>
            </a:r>
            <a:r>
              <a:rPr lang="zh-CN" altLang="en-US" sz="1300" dirty="0" smtClean="0">
                <a:solidFill>
                  <a:srgbClr val="646464"/>
                </a:solidFill>
                <a:latin typeface="Times New Roman" pitchFamily="18" charset="0"/>
              </a:rPr>
              <a:t>（</a:t>
            </a:r>
            <a:r>
              <a:rPr lang="zh-CN" altLang="zh-CN" sz="1300" dirty="0" smtClean="0">
                <a:solidFill>
                  <a:srgbClr val="646464"/>
                </a:solidFill>
                <a:latin typeface="Times New Roman" pitchFamily="18" charset="0"/>
              </a:rPr>
              <a:t>马赫[奥地利物理家/1倍音速]，卡内基·梅隆大学1985年开发的一种分布式与并行操作系统的研究内核，最后的版本为1994年推出</a:t>
            </a:r>
            <a:r>
              <a:rPr lang="zh-CN" altLang="en-US" sz="1300" dirty="0" smtClean="0">
                <a:solidFill>
                  <a:srgbClr val="646464"/>
                </a:solidFill>
                <a:latin typeface="Times New Roman" pitchFamily="18" charset="0"/>
              </a:rPr>
              <a:t>的</a:t>
            </a:r>
            <a:r>
              <a:rPr lang="zh-CN" altLang="zh-CN" sz="1300" dirty="0" smtClean="0">
                <a:solidFill>
                  <a:srgbClr val="646464"/>
                </a:solidFill>
                <a:latin typeface="Times New Roman" pitchFamily="18" charset="0"/>
              </a:rPr>
              <a:t>3.0</a:t>
            </a:r>
            <a:r>
              <a:rPr lang="zh-CN" altLang="en-US" sz="1300" dirty="0" smtClean="0">
                <a:solidFill>
                  <a:srgbClr val="646464"/>
                </a:solidFill>
                <a:latin typeface="Times New Roman" pitchFamily="18" charset="0"/>
              </a:rPr>
              <a:t>）</a:t>
            </a:r>
            <a:r>
              <a:rPr lang="zh-CN" altLang="en-US" sz="1300" dirty="0" smtClean="0">
                <a:latin typeface="Times New Roman" pitchFamily="18" charset="0"/>
              </a:rPr>
              <a:t>、</a:t>
            </a:r>
            <a:r>
              <a:rPr lang="en-US" altLang="zh-CN" sz="1300" dirty="0" smtClean="0">
                <a:latin typeface="Times New Roman" pitchFamily="18" charset="0"/>
              </a:rPr>
              <a:t>QNX</a:t>
            </a:r>
            <a:r>
              <a:rPr lang="zh-CN" altLang="en-US" sz="1300" dirty="0" smtClean="0">
                <a:solidFill>
                  <a:srgbClr val="646464"/>
                </a:solidFill>
                <a:latin typeface="Times New Roman" pitchFamily="18" charset="0"/>
              </a:rPr>
              <a:t>（加拿大量子</a:t>
            </a:r>
            <a:r>
              <a:rPr lang="en-US" altLang="zh-CN" sz="1300" dirty="0" smtClean="0">
                <a:solidFill>
                  <a:srgbClr val="646464"/>
                </a:solidFill>
                <a:latin typeface="Times New Roman" pitchFamily="18" charset="0"/>
              </a:rPr>
              <a:t>/QNX</a:t>
            </a:r>
            <a:r>
              <a:rPr lang="zh-CN" altLang="en-US" sz="1300" dirty="0" smtClean="0">
                <a:solidFill>
                  <a:srgbClr val="646464"/>
                </a:solidFill>
                <a:latin typeface="Times New Roman" pitchFamily="18" charset="0"/>
              </a:rPr>
              <a:t>软件系统公司</a:t>
            </a:r>
            <a:r>
              <a:rPr lang="en-US" altLang="zh-CN" sz="1300" dirty="0" smtClean="0">
                <a:solidFill>
                  <a:srgbClr val="646464"/>
                </a:solidFill>
                <a:latin typeface="Times New Roman" pitchFamily="18" charset="0"/>
              </a:rPr>
              <a:t>1982</a:t>
            </a:r>
            <a:r>
              <a:rPr lang="zh-CN" altLang="en-US" sz="1300" dirty="0" smtClean="0">
                <a:solidFill>
                  <a:srgbClr val="646464"/>
                </a:solidFill>
                <a:latin typeface="Times New Roman" pitchFamily="18" charset="0"/>
              </a:rPr>
              <a:t>年</a:t>
            </a:r>
            <a:r>
              <a:rPr lang="zh-CN" altLang="zh-CN" sz="1300" dirty="0" smtClean="0">
                <a:solidFill>
                  <a:srgbClr val="646464"/>
                </a:solidFill>
                <a:latin typeface="Times New Roman" pitchFamily="18" charset="0"/>
              </a:rPr>
              <a:t>开发的一种嵌入式商用类</a:t>
            </a:r>
            <a:r>
              <a:rPr lang="zh-CN" altLang="en-US" sz="1300" dirty="0" smtClean="0">
                <a:solidFill>
                  <a:srgbClr val="646464"/>
                </a:solidFill>
                <a:latin typeface="Times New Roman" pitchFamily="18" charset="0"/>
              </a:rPr>
              <a:t>U</a:t>
            </a:r>
            <a:r>
              <a:rPr lang="en-US" altLang="zh-CN" sz="1300" dirty="0" smtClean="0">
                <a:solidFill>
                  <a:srgbClr val="646464"/>
                </a:solidFill>
                <a:latin typeface="Times New Roman" pitchFamily="18" charset="0"/>
              </a:rPr>
              <a:t>nix</a:t>
            </a:r>
            <a:r>
              <a:rPr lang="zh-CN" altLang="zh-CN" sz="1300" dirty="0" smtClean="0">
                <a:solidFill>
                  <a:srgbClr val="646464"/>
                </a:solidFill>
                <a:latin typeface="Times New Roman" pitchFamily="18" charset="0"/>
              </a:rPr>
              <a:t>操作系统，2010年被黑莓公司获得，当前最新版本是2014年3月推出的6.6</a:t>
            </a:r>
            <a:r>
              <a:rPr lang="zh-CN" altLang="en-US" sz="1300" dirty="0" smtClean="0">
                <a:solidFill>
                  <a:srgbClr val="646464"/>
                </a:solidFill>
                <a:latin typeface="Times New Roman" pitchFamily="18" charset="0"/>
              </a:rPr>
              <a:t>）</a:t>
            </a:r>
            <a:endParaRPr lang="en-US" altLang="zh-CN" sz="1300" dirty="0" smtClean="0">
              <a:latin typeface="Times New Roman" pitchFamily="18" charset="0"/>
            </a:endParaRPr>
          </a:p>
          <a:p>
            <a:pPr eaLnBrk="1" hangingPunct="1">
              <a:lnSpc>
                <a:spcPct val="110000"/>
              </a:lnSpc>
            </a:pPr>
            <a:r>
              <a:rPr lang="zh-CN" altLang="en-US" sz="1900" b="1" dirty="0" smtClean="0">
                <a:latin typeface="Times New Roman" pitchFamily="18" charset="0"/>
              </a:rPr>
              <a:t>混合内核（</a:t>
            </a:r>
            <a:r>
              <a:rPr lang="en-US" altLang="zh-CN" sz="1900" b="1" dirty="0" smtClean="0">
                <a:latin typeface="Times New Roman" pitchFamily="18" charset="0"/>
              </a:rPr>
              <a:t>hybrid kernel</a:t>
            </a:r>
            <a:r>
              <a:rPr lang="zh-CN" altLang="en-US" sz="1900" b="1" dirty="0" smtClean="0">
                <a:latin typeface="Times New Roman" pitchFamily="18" charset="0"/>
              </a:rPr>
              <a:t>）</a:t>
            </a:r>
          </a:p>
          <a:p>
            <a:pPr lvl="1" eaLnBrk="1" hangingPunct="1">
              <a:lnSpc>
                <a:spcPct val="110000"/>
              </a:lnSpc>
            </a:pPr>
            <a:r>
              <a:rPr lang="zh-CN" altLang="en-US" sz="1300" dirty="0" smtClean="0">
                <a:latin typeface="Times New Roman" pitchFamily="18" charset="0"/>
              </a:rPr>
              <a:t>微内核与宏内核的结合（也可算作单体内核中的一类）</a:t>
            </a:r>
          </a:p>
          <a:p>
            <a:pPr lvl="1" eaLnBrk="1" hangingPunct="1">
              <a:lnSpc>
                <a:spcPct val="110000"/>
              </a:lnSpc>
            </a:pPr>
            <a:r>
              <a:rPr lang="zh-CN" altLang="en-US" sz="1300" dirty="0" smtClean="0">
                <a:latin typeface="Times New Roman" pitchFamily="18" charset="0"/>
              </a:rPr>
              <a:t>具有微内核结构，按宏内核实现</a:t>
            </a:r>
          </a:p>
          <a:p>
            <a:pPr lvl="1" eaLnBrk="1" hangingPunct="1">
              <a:lnSpc>
                <a:spcPct val="110000"/>
              </a:lnSpc>
            </a:pPr>
            <a:r>
              <a:rPr lang="zh-CN" altLang="en-US" sz="1300" dirty="0" smtClean="0">
                <a:latin typeface="Times New Roman" pitchFamily="18" charset="0"/>
              </a:rPr>
              <a:t>例子：</a:t>
            </a:r>
            <a:r>
              <a:rPr lang="en-US" altLang="zh-CN" sz="1300" dirty="0" smtClean="0">
                <a:latin typeface="Times New Roman" pitchFamily="18" charset="0"/>
              </a:rPr>
              <a:t>Windows NT(</a:t>
            </a:r>
            <a:r>
              <a:rPr lang="en-US" altLang="zh-CN" sz="1400" dirty="0" smtClean="0">
                <a:latin typeface="Times New Roman" pitchFamily="18" charset="0"/>
              </a:rPr>
              <a:t>4.0/</a:t>
            </a:r>
            <a:r>
              <a:rPr lang="en-US" altLang="zh-CN" sz="1300" dirty="0" smtClean="0">
                <a:latin typeface="Times New Roman" pitchFamily="18" charset="0"/>
              </a:rPr>
              <a:t>2000/XP/Vista/7/8/10)</a:t>
            </a:r>
            <a:r>
              <a:rPr lang="zh-CN" altLang="en-US" sz="1300" dirty="0" smtClean="0">
                <a:latin typeface="Times New Roman" pitchFamily="18" charset="0"/>
              </a:rPr>
              <a:t>、</a:t>
            </a:r>
            <a:r>
              <a:rPr lang="en-US" altLang="zh-CN" sz="1300" dirty="0" smtClean="0">
                <a:latin typeface="Times New Roman" pitchFamily="18" charset="0"/>
              </a:rPr>
              <a:t>XNU</a:t>
            </a:r>
            <a:r>
              <a:rPr lang="zh-CN" altLang="en-US" sz="1300" dirty="0" smtClean="0">
                <a:latin typeface="Times New Roman" pitchFamily="18" charset="0"/>
              </a:rPr>
              <a:t>（</a:t>
            </a:r>
            <a:r>
              <a:rPr lang="en-US" altLang="zh-CN" sz="1300" dirty="0" smtClean="0">
                <a:latin typeface="Times New Roman" pitchFamily="18" charset="0"/>
              </a:rPr>
              <a:t>Darwin</a:t>
            </a:r>
            <a:r>
              <a:rPr lang="zh-CN" altLang="en-US" sz="1300" dirty="0" smtClean="0">
                <a:latin typeface="Times New Roman" pitchFamily="18" charset="0"/>
              </a:rPr>
              <a:t> 的核心，源自</a:t>
            </a:r>
            <a:r>
              <a:rPr lang="en-US" altLang="zh-CN" sz="1300" dirty="0" smtClean="0">
                <a:latin typeface="Times New Roman" pitchFamily="18" charset="0"/>
              </a:rPr>
              <a:t>Mach</a:t>
            </a:r>
            <a:r>
              <a:rPr lang="zh-CN" altLang="en-US" sz="1300" dirty="0" smtClean="0">
                <a:latin typeface="Times New Roman" pitchFamily="18" charset="0"/>
              </a:rPr>
              <a:t>和</a:t>
            </a:r>
            <a:r>
              <a:rPr lang="en-US" altLang="zh-CN" sz="1300" dirty="0" smtClean="0">
                <a:latin typeface="Times New Roman" pitchFamily="18" charset="0"/>
              </a:rPr>
              <a:t>BSD</a:t>
            </a:r>
            <a:r>
              <a:rPr lang="zh-CN" altLang="en-US" sz="1300" dirty="0" smtClean="0">
                <a:latin typeface="Times New Roman" pitchFamily="18" charset="0"/>
              </a:rPr>
              <a:t>，用于苹果公司的</a:t>
            </a:r>
            <a:r>
              <a:rPr lang="en-US" altLang="zh-CN" sz="1300" dirty="0" smtClean="0">
                <a:latin typeface="Times New Roman" pitchFamily="18" charset="0"/>
              </a:rPr>
              <a:t>Mac OS X</a:t>
            </a:r>
            <a:r>
              <a:rPr lang="zh-CN" altLang="en-US" sz="1300" dirty="0" smtClean="0">
                <a:latin typeface="Times New Roman" pitchFamily="18" charset="0"/>
              </a:rPr>
              <a:t>、</a:t>
            </a:r>
            <a:r>
              <a:rPr lang="en-US" altLang="zh-CN" sz="1300" dirty="0" err="1" smtClean="0">
                <a:latin typeface="Times New Roman" pitchFamily="18" charset="0"/>
              </a:rPr>
              <a:t>iOS</a:t>
            </a:r>
            <a:r>
              <a:rPr lang="zh-CN" altLang="en-US" sz="1300" dirty="0" smtClean="0">
                <a:latin typeface="Times New Roman" pitchFamily="18" charset="0"/>
              </a:rPr>
              <a:t>、</a:t>
            </a:r>
            <a:r>
              <a:rPr lang="en-US" altLang="zh-CN" sz="1300" dirty="0" err="1" smtClean="0">
                <a:latin typeface="Times New Roman" pitchFamily="18" charset="0"/>
              </a:rPr>
              <a:t>watchOS</a:t>
            </a:r>
            <a:r>
              <a:rPr lang="zh-CN" altLang="en-US" sz="1300" dirty="0" smtClean="0">
                <a:latin typeface="Times New Roman" pitchFamily="18" charset="0"/>
              </a:rPr>
              <a:t>和</a:t>
            </a:r>
            <a:r>
              <a:rPr lang="en-US" altLang="zh-CN" sz="1300" dirty="0" err="1" smtClean="0">
                <a:latin typeface="Times New Roman" pitchFamily="18" charset="0"/>
              </a:rPr>
              <a:t>tvOS</a:t>
            </a:r>
            <a:r>
              <a:rPr lang="zh-CN" altLang="en-US" sz="1300" dirty="0" smtClean="0">
                <a:latin typeface="Times New Roman" pitchFamily="18" charset="0"/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2130963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 smtClean="0"/>
              <a:t>不同内核类型操作系统的结构比较</a:t>
            </a:r>
          </a:p>
        </p:txBody>
      </p:sp>
      <p:sp>
        <p:nvSpPr>
          <p:cNvPr id="40963" name="Text Box 6"/>
          <p:cNvSpPr txBox="1">
            <a:spLocks noChangeArrowheads="1"/>
          </p:cNvSpPr>
          <p:nvPr/>
        </p:nvSpPr>
        <p:spPr bwMode="auto">
          <a:xfrm>
            <a:off x="539750" y="5013325"/>
            <a:ext cx="6069013" cy="663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500">
                <a:solidFill>
                  <a:srgbClr val="000000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sz="3500">
                <a:solidFill>
                  <a:srgbClr val="000000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sz="3500">
                <a:solidFill>
                  <a:srgbClr val="000000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sz="3500">
                <a:solidFill>
                  <a:srgbClr val="000000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sz="3500">
                <a:solidFill>
                  <a:srgbClr val="000000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3500">
                <a:solidFill>
                  <a:srgbClr val="000000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3500">
                <a:solidFill>
                  <a:srgbClr val="000000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3500">
                <a:solidFill>
                  <a:srgbClr val="000000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3500">
                <a:solidFill>
                  <a:srgbClr val="000000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fontAlgn="base" hangingPunct="1">
              <a:spcBef>
                <a:spcPct val="50000"/>
              </a:spcBef>
              <a:spcAft>
                <a:spcPct val="0"/>
              </a:spcAft>
            </a:pPr>
            <a:r>
              <a:rPr lang="en-US" altLang="zh-CN" sz="1500" smtClean="0"/>
              <a:t>IPC = InterProcess Communication</a:t>
            </a:r>
            <a:r>
              <a:rPr lang="zh-CN" altLang="en-US" sz="1500" smtClean="0"/>
              <a:t>，进程间通信</a:t>
            </a:r>
          </a:p>
          <a:p>
            <a:pPr eaLnBrk="1" fontAlgn="base" hangingPunct="1">
              <a:spcBef>
                <a:spcPct val="50000"/>
              </a:spcBef>
              <a:spcAft>
                <a:spcPct val="0"/>
              </a:spcAft>
            </a:pPr>
            <a:r>
              <a:rPr lang="en-US" altLang="zh-CN" sz="1500" smtClean="0"/>
              <a:t>VFS = Virtual File System</a:t>
            </a:r>
            <a:r>
              <a:rPr lang="zh-CN" altLang="en-US" sz="1500" smtClean="0"/>
              <a:t>，虚拟文件系统</a:t>
            </a:r>
            <a:endParaRPr lang="en-US" altLang="zh-CN" sz="1500" smtClean="0"/>
          </a:p>
        </p:txBody>
      </p:sp>
      <p:pic>
        <p:nvPicPr>
          <p:cNvPr id="40964" name="Picture 7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39875"/>
            <a:ext cx="9144000" cy="2516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65" name="灯片编号占位符 4"/>
          <p:cNvSpPr txBox="1">
            <a:spLocks noGrp="1"/>
          </p:cNvSpPr>
          <p:nvPr/>
        </p:nvSpPr>
        <p:spPr bwMode="auto">
          <a:xfrm>
            <a:off x="7620000" y="6324600"/>
            <a:ext cx="1447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3500">
                <a:solidFill>
                  <a:srgbClr val="000000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sz="3500">
                <a:solidFill>
                  <a:srgbClr val="000000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sz="3500">
                <a:solidFill>
                  <a:srgbClr val="000000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sz="3500">
                <a:solidFill>
                  <a:srgbClr val="000000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sz="3500">
                <a:solidFill>
                  <a:srgbClr val="000000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3500">
                <a:solidFill>
                  <a:srgbClr val="000000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3500">
                <a:solidFill>
                  <a:srgbClr val="000000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3500">
                <a:solidFill>
                  <a:srgbClr val="000000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3500">
                <a:solidFill>
                  <a:srgbClr val="000000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r" eaLnBrk="1" fontAlgn="base" hangingPunct="1">
              <a:spcBef>
                <a:spcPct val="0"/>
              </a:spcBef>
              <a:spcAft>
                <a:spcPct val="0"/>
              </a:spcAft>
            </a:pPr>
            <a:fld id="{C67E66A5-3D53-448F-AEAD-366A8795D61D}" type="slidenum">
              <a:rPr lang="zh-CN" altLang="en-US" sz="1600" smtClean="0"/>
              <a:pPr algn="r" eaLnBrk="1" fontAlgn="base" hangingPunct="1">
                <a:spcBef>
                  <a:spcPct val="0"/>
                </a:spcBef>
                <a:spcAft>
                  <a:spcPct val="0"/>
                </a:spcAft>
              </a:pPr>
              <a:t>38</a:t>
            </a:fld>
            <a:endParaRPr lang="en-US" altLang="zh-CN" sz="1600" smtClean="0"/>
          </a:p>
        </p:txBody>
      </p:sp>
    </p:spTree>
    <p:extLst>
      <p:ext uri="{BB962C8B-B14F-4D97-AF65-F5344CB8AC3E}">
        <p14:creationId xmlns:p14="http://schemas.microsoft.com/office/powerpoint/2010/main" val="653683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Virtual Machines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000108"/>
            <a:ext cx="8686800" cy="5857892"/>
          </a:xfrm>
        </p:spPr>
        <p:txBody>
          <a:bodyPr>
            <a:normAutofit/>
          </a:bodyPr>
          <a:lstStyle/>
          <a:p>
            <a:r>
              <a:rPr lang="en-US" altLang="zh-CN" b="1" u="sng" dirty="0"/>
              <a:t>Virtual Machines</a:t>
            </a:r>
            <a:r>
              <a:rPr lang="en-US" altLang="zh-CN" dirty="0"/>
              <a:t>: </a:t>
            </a:r>
            <a:r>
              <a:rPr lang="en-US" altLang="zh-CN" dirty="0" smtClean="0"/>
              <a:t>simulate </a:t>
            </a:r>
            <a:r>
              <a:rPr lang="en-US" altLang="zh-CN" dirty="0"/>
              <a:t>OSs on one computer </a:t>
            </a:r>
            <a:r>
              <a:rPr lang="en-US" altLang="zh-CN" dirty="0" smtClean="0"/>
              <a:t>hardware</a:t>
            </a:r>
          </a:p>
          <a:p>
            <a:pPr lvl="1"/>
            <a:r>
              <a:rPr lang="en-US" altLang="zh-CN" dirty="0">
                <a:ea typeface="宋体" pitchFamily="2" charset="-122"/>
              </a:rPr>
              <a:t>Hardware is abstracted into several different execution environments</a:t>
            </a:r>
          </a:p>
          <a:p>
            <a:pPr lvl="2"/>
            <a:r>
              <a:rPr lang="en-US" altLang="zh-CN" dirty="0">
                <a:ea typeface="宋体" pitchFamily="2" charset="-122"/>
              </a:rPr>
              <a:t>Virtual machines</a:t>
            </a:r>
          </a:p>
          <a:p>
            <a:pPr lvl="1"/>
            <a:r>
              <a:rPr lang="en-US" altLang="zh-CN" dirty="0">
                <a:ea typeface="宋体" pitchFamily="2" charset="-122"/>
              </a:rPr>
              <a:t>Each virtual machine provides an interface that is identical to the bare hardware</a:t>
            </a:r>
          </a:p>
          <a:p>
            <a:pPr lvl="1"/>
            <a:r>
              <a:rPr lang="en-US" altLang="zh-CN" dirty="0">
                <a:ea typeface="宋体" pitchFamily="2" charset="-122"/>
              </a:rPr>
              <a:t>A </a:t>
            </a:r>
            <a:r>
              <a:rPr lang="en-US" altLang="zh-CN" i="1" dirty="0">
                <a:ea typeface="宋体" pitchFamily="2" charset="-122"/>
              </a:rPr>
              <a:t>guest</a:t>
            </a:r>
            <a:r>
              <a:rPr lang="en-US" altLang="zh-CN" dirty="0">
                <a:ea typeface="宋体" pitchFamily="2" charset="-122"/>
              </a:rPr>
              <a:t> process/kernel can run on top of a virtual machine. </a:t>
            </a:r>
          </a:p>
          <a:p>
            <a:pPr lvl="2"/>
            <a:r>
              <a:rPr lang="en-US" altLang="zh-CN" dirty="0">
                <a:ea typeface="宋体" pitchFamily="2" charset="-122"/>
              </a:rPr>
              <a:t>We can run several operating systems on the same </a:t>
            </a:r>
            <a:r>
              <a:rPr lang="en-US" altLang="zh-CN" i="1" dirty="0">
                <a:ea typeface="宋体" pitchFamily="2" charset="-122"/>
              </a:rPr>
              <a:t>host</a:t>
            </a:r>
            <a:r>
              <a:rPr lang="en-US" altLang="zh-CN" dirty="0">
                <a:ea typeface="宋体" pitchFamily="2" charset="-122"/>
              </a:rPr>
              <a:t>. </a:t>
            </a:r>
          </a:p>
          <a:p>
            <a:pPr lvl="2"/>
            <a:r>
              <a:rPr lang="en-US" altLang="zh-CN" dirty="0">
                <a:ea typeface="宋体" pitchFamily="2" charset="-122"/>
              </a:rPr>
              <a:t>Each virtual machine will run another operating system</a:t>
            </a:r>
            <a:endParaRPr lang="zh-CN" altLang="en-US" dirty="0"/>
          </a:p>
          <a:p>
            <a:pPr lvl="1"/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Operating system Part I Introduction</a:t>
            </a:r>
            <a:endParaRPr lang="zh-CN" altLang="en-US"/>
          </a:p>
        </p:txBody>
      </p:sp>
      <p:sp>
        <p:nvSpPr>
          <p:cNvPr id="5" name="Cloud 10"/>
          <p:cNvSpPr/>
          <p:nvPr/>
        </p:nvSpPr>
        <p:spPr>
          <a:xfrm>
            <a:off x="5148064" y="-108855"/>
            <a:ext cx="4320480" cy="1268760"/>
          </a:xfrm>
          <a:prstGeom prst="cloud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 smtClean="0"/>
              <a:t>Multiplexing computers</a:t>
            </a: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85566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However, OS is more complicated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23528" y="836712"/>
            <a:ext cx="8640960" cy="5126055"/>
          </a:xfrm>
        </p:spPr>
        <p:txBody>
          <a:bodyPr/>
          <a:lstStyle/>
          <a:p>
            <a:r>
              <a:rPr lang="en-US" altLang="zh-CN" sz="4000" b="1" dirty="0" smtClean="0"/>
              <a:t>Complexity is caused by the resource limitation</a:t>
            </a:r>
            <a:r>
              <a:rPr lang="en-US" altLang="zh-CN" dirty="0" smtClean="0"/>
              <a:t>, just as in real life</a:t>
            </a:r>
          </a:p>
          <a:p>
            <a:pPr lvl="1"/>
            <a:r>
              <a:rPr lang="en-US" altLang="zh-CN" dirty="0"/>
              <a:t>EMM is still the hint to understand the complicated situation</a:t>
            </a:r>
          </a:p>
          <a:p>
            <a:r>
              <a:rPr lang="en-US" altLang="zh-CN" dirty="0" smtClean="0"/>
              <a:t>Mapping 1</a:t>
            </a:r>
            <a:r>
              <a:rPr lang="en-US" altLang="zh-CN" dirty="0">
                <a:sym typeface="Wingdings" panose="05000000000000000000" pitchFamily="2" charset="2"/>
              </a:rPr>
              <a:t> </a:t>
            </a:r>
            <a:r>
              <a:rPr lang="en-US" altLang="zh-CN" dirty="0" smtClean="0">
                <a:sym typeface="Wingdings" panose="05000000000000000000" pitchFamily="2" charset="2"/>
              </a:rPr>
              <a:t> “</a:t>
            </a:r>
            <a:r>
              <a:rPr lang="en-US" altLang="zh-CN" b="1" cap="small" dirty="0" smtClean="0">
                <a:solidFill>
                  <a:srgbClr val="FF0000"/>
                </a:solidFill>
                <a:sym typeface="Wingdings" panose="05000000000000000000" pitchFamily="2" charset="2"/>
              </a:rPr>
              <a:t>Large </a:t>
            </a:r>
            <a:r>
              <a:rPr lang="en-US" altLang="zh-CN" b="1" cap="small" dirty="0">
                <a:solidFill>
                  <a:srgbClr val="FF0000"/>
                </a:solidFill>
                <a:sym typeface="Wingdings" panose="05000000000000000000" pitchFamily="2" charset="2"/>
              </a:rPr>
              <a:t>program </a:t>
            </a:r>
            <a:r>
              <a:rPr lang="en-US" altLang="zh-CN" b="1" cap="small" dirty="0" err="1">
                <a:solidFill>
                  <a:srgbClr val="FF0000"/>
                </a:solidFill>
                <a:sym typeface="Wingdings" panose="05000000000000000000" pitchFamily="2" charset="2"/>
              </a:rPr>
              <a:t>v.s</a:t>
            </a:r>
            <a:r>
              <a:rPr lang="en-US" altLang="zh-CN" b="1" cap="small" dirty="0">
                <a:solidFill>
                  <a:srgbClr val="FF0000"/>
                </a:solidFill>
                <a:sym typeface="Wingdings" panose="05000000000000000000" pitchFamily="2" charset="2"/>
              </a:rPr>
              <a:t> small </a:t>
            </a:r>
            <a:r>
              <a:rPr lang="en-US" altLang="zh-CN" b="1" cap="small" dirty="0" smtClean="0">
                <a:solidFill>
                  <a:srgbClr val="FF0000"/>
                </a:solidFill>
                <a:sym typeface="Wingdings" panose="05000000000000000000" pitchFamily="2" charset="2"/>
              </a:rPr>
              <a:t>MM</a:t>
            </a:r>
            <a:r>
              <a:rPr lang="en-US" altLang="zh-CN" dirty="0">
                <a:sym typeface="Wingdings" panose="05000000000000000000" pitchFamily="2" charset="2"/>
              </a:rPr>
              <a:t>”</a:t>
            </a:r>
            <a:r>
              <a:rPr lang="en-US" altLang="zh-CN" b="1" cap="small" dirty="0" smtClean="0">
                <a:solidFill>
                  <a:srgbClr val="FF0000"/>
                </a:solidFill>
                <a:sym typeface="Wingdings" panose="05000000000000000000" pitchFamily="2" charset="2"/>
              </a:rPr>
              <a:t> </a:t>
            </a:r>
            <a:r>
              <a:rPr lang="en-US" altLang="zh-CN" b="1" dirty="0" smtClean="0">
                <a:solidFill>
                  <a:srgbClr val="FF0000"/>
                </a:solidFill>
                <a:sym typeface="Wingdings" panose="05000000000000000000" pitchFamily="2" charset="2"/>
              </a:rPr>
              <a:t>problem</a:t>
            </a:r>
          </a:p>
          <a:p>
            <a:pPr lvl="1"/>
            <a:r>
              <a:rPr lang="en-US" altLang="zh-CN" dirty="0"/>
              <a:t>4GB now is popular, but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Operating system Part I Introduction</a:t>
            </a:r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0" y="6505654"/>
            <a:ext cx="33773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http://www.gamersky.com/z/ac2/</a:t>
            </a:r>
            <a:endParaRPr lang="zh-CN" altLang="en-US" dirty="0"/>
          </a:p>
        </p:txBody>
      </p:sp>
      <p:pic>
        <p:nvPicPr>
          <p:cNvPr id="7" name="Picture 4" descr="http://img.131.com/www/2009/08/12/20090812120808d7a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4" y="4580053"/>
            <a:ext cx="3671892" cy="2294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刺客信条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4343" y="4597041"/>
            <a:ext cx="1608961" cy="2260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9218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Operating system Part I Introduction</a:t>
            </a:r>
            <a:endParaRPr lang="zh-CN" altLang="en-US"/>
          </a:p>
        </p:txBody>
      </p:sp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1000100" y="6286520"/>
            <a:ext cx="2217737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>
                <a:latin typeface="Helvetica" pitchFamily="34" charset="0"/>
                <a:ea typeface="宋体" pitchFamily="2" charset="-122"/>
              </a:rPr>
              <a:t>Non-virtual Machine</a:t>
            </a:r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6000760" y="6215082"/>
            <a:ext cx="17589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dirty="0">
                <a:latin typeface="Helvetica" pitchFamily="34" charset="0"/>
                <a:ea typeface="宋体" pitchFamily="2" charset="-122"/>
              </a:rPr>
              <a:t>Virtual Machine</a:t>
            </a:r>
          </a:p>
        </p:txBody>
      </p:sp>
      <p:pic>
        <p:nvPicPr>
          <p:cNvPr id="7" name="Content Placeholder 7"/>
          <p:cNvPicPr>
            <a:picLocks noChangeAspect="1" noChangeArrowheads="1"/>
          </p:cNvPicPr>
          <p:nvPr/>
        </p:nvPicPr>
        <p:blipFill>
          <a:blip r:embed="rId3" cstate="print"/>
          <a:srcRect l="407" t="5431" r="610" b="5159"/>
          <a:stretch>
            <a:fillRect/>
          </a:stretch>
        </p:blipFill>
        <p:spPr bwMode="auto">
          <a:xfrm>
            <a:off x="1017349" y="1000125"/>
            <a:ext cx="7566501" cy="5126038"/>
          </a:xfrm>
          <a:prstGeom prst="rect">
            <a:avLst/>
          </a:prstGeom>
          <a:noFill/>
          <a:ln w="38100" cmpd="dbl">
            <a:solidFill>
              <a:srgbClr val="CC6600"/>
            </a:solidFill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893852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However, VM idea is not new at all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496" y="980728"/>
            <a:ext cx="9108504" cy="772708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It was </a:t>
            </a:r>
            <a:r>
              <a:rPr lang="en-US" altLang="zh-CN" dirty="0" smtClean="0"/>
              <a:t>first proposed in </a:t>
            </a:r>
            <a:r>
              <a:rPr lang="en-US" altLang="zh-CN" b="1" u="sng" dirty="0" smtClean="0">
                <a:solidFill>
                  <a:srgbClr val="0070C0"/>
                </a:solidFill>
              </a:rPr>
              <a:t>1970</a:t>
            </a:r>
            <a:r>
              <a:rPr lang="en-US" altLang="zh-CN" dirty="0" smtClean="0"/>
              <a:t>s 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Operating system Part I Introduction</a:t>
            </a:r>
            <a:endParaRPr lang="zh-CN" alt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1556792"/>
            <a:ext cx="4355976" cy="3025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内容占位符 2"/>
          <p:cNvSpPr txBox="1">
            <a:spLocks/>
          </p:cNvSpPr>
          <p:nvPr/>
        </p:nvSpPr>
        <p:spPr>
          <a:xfrm>
            <a:off x="467544" y="1556792"/>
            <a:ext cx="4608512" cy="51260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Ø"/>
            </a:pPr>
            <a:r>
              <a:rPr lang="en-US" altLang="zh-CN" sz="2800" dirty="0" smtClean="0"/>
              <a:t>The </a:t>
            </a:r>
            <a:r>
              <a:rPr lang="en-US" altLang="zh-CN" sz="2800" b="1" u="sng" dirty="0" smtClean="0"/>
              <a:t>C</a:t>
            </a:r>
            <a:r>
              <a:rPr lang="en-US" altLang="zh-CN" sz="2800" dirty="0" smtClean="0"/>
              <a:t>onversational </a:t>
            </a:r>
            <a:r>
              <a:rPr lang="en-US" altLang="zh-CN" sz="2800" b="1" u="sng" dirty="0" smtClean="0"/>
              <a:t>M</a:t>
            </a:r>
            <a:r>
              <a:rPr lang="en-US" altLang="zh-CN" sz="2800" dirty="0" smtClean="0"/>
              <a:t>onitor </a:t>
            </a:r>
            <a:r>
              <a:rPr lang="en-US" altLang="zh-CN" sz="2800" b="1" u="sng" dirty="0" smtClean="0"/>
              <a:t>S</a:t>
            </a:r>
            <a:r>
              <a:rPr lang="en-US" altLang="zh-CN" sz="2800" dirty="0" smtClean="0"/>
              <a:t>ystem(CMS) is a single-user operating system, while the OS/370 and DOS/370 are multiprogramming operating systems. </a:t>
            </a:r>
          </a:p>
          <a:p>
            <a:pPr>
              <a:buFont typeface="Wingdings" pitchFamily="2" charset="2"/>
              <a:buChar char="Ø"/>
            </a:pPr>
            <a:r>
              <a:rPr lang="en-US" altLang="zh-CN" sz="2800" dirty="0" smtClean="0"/>
              <a:t>A user process is unaware of the presence of the VM/370—it sees only the guest OS that it uses. </a:t>
            </a:r>
            <a:endParaRPr lang="zh-CN" altLang="en-US" sz="2800" dirty="0"/>
          </a:p>
        </p:txBody>
      </p:sp>
      <p:sp>
        <p:nvSpPr>
          <p:cNvPr id="7" name="Cloud 10"/>
          <p:cNvSpPr/>
          <p:nvPr/>
        </p:nvSpPr>
        <p:spPr>
          <a:xfrm>
            <a:off x="4788024" y="4673963"/>
            <a:ext cx="5184576" cy="1885694"/>
          </a:xfrm>
          <a:prstGeom prst="cloud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 smtClean="0"/>
              <a:t>Users can choose what OS they want to use when logging in</a:t>
            </a: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183283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642918"/>
            <a:ext cx="8229600" cy="654032"/>
          </a:xfrm>
        </p:spPr>
        <p:txBody>
          <a:bodyPr>
            <a:normAutofit fontScale="90000"/>
          </a:bodyPr>
          <a:lstStyle/>
          <a:p>
            <a:r>
              <a:rPr lang="en-US" altLang="zh-CN" dirty="0" smtClean="0"/>
              <a:t>VM: Examples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4282" y="1357298"/>
            <a:ext cx="3929090" cy="5126055"/>
          </a:xfrm>
        </p:spPr>
        <p:txBody>
          <a:bodyPr/>
          <a:lstStyle/>
          <a:p>
            <a:r>
              <a:rPr lang="en-US" altLang="zh-CN" dirty="0" smtClean="0">
                <a:ea typeface="宋体" pitchFamily="2" charset="-122"/>
              </a:rPr>
              <a:t>VMware</a:t>
            </a:r>
          </a:p>
          <a:p>
            <a:pPr lvl="1"/>
            <a:r>
              <a:rPr lang="en-US" altLang="zh-CN" dirty="0" smtClean="0">
                <a:ea typeface="宋体" pitchFamily="2" charset="-122"/>
              </a:rPr>
              <a:t>Abstracts Intel X86 hardware</a:t>
            </a:r>
          </a:p>
          <a:p>
            <a:r>
              <a:rPr lang="en-US" altLang="zh-CN" dirty="0" smtClean="0">
                <a:solidFill>
                  <a:schemeClr val="accent6">
                    <a:lumMod val="75000"/>
                  </a:schemeClr>
                </a:solidFill>
                <a:ea typeface="宋体" pitchFamily="2" charset="-122"/>
              </a:rPr>
              <a:t>Java virtual machine</a:t>
            </a:r>
          </a:p>
          <a:p>
            <a:pPr lvl="1"/>
            <a:r>
              <a:rPr lang="en-US" altLang="zh-CN" dirty="0" smtClean="0">
                <a:solidFill>
                  <a:schemeClr val="accent6">
                    <a:lumMod val="75000"/>
                  </a:schemeClr>
                </a:solidFill>
                <a:ea typeface="宋体" pitchFamily="2" charset="-122"/>
              </a:rPr>
              <a:t>Specification of an abstract computer</a:t>
            </a:r>
          </a:p>
          <a:p>
            <a:r>
              <a:rPr lang="en-US" altLang="zh-CN" dirty="0" smtClean="0">
                <a:ea typeface="宋体" pitchFamily="2" charset="-122"/>
              </a:rPr>
              <a:t>.NET Framework</a:t>
            </a:r>
          </a:p>
          <a:p>
            <a:endParaRPr lang="zh-CN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Operating system Part I Introduction</a:t>
            </a:r>
            <a:endParaRPr lang="zh-CN" altLang="en-US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3929058" y="1060456"/>
            <a:ext cx="3975115" cy="65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宋体" pitchFamily="2" charset="-122"/>
                <a:cs typeface="+mj-cs"/>
              </a:rPr>
              <a:t>The Java Virtual Machine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宋体" pitchFamily="2" charset="-122"/>
              <a:cs typeface="+mj-cs"/>
            </a:endParaRP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 cstate="print"/>
          <a:srcRect l="395" t="18935" r="395" b="18935"/>
          <a:stretch>
            <a:fillRect/>
          </a:stretch>
        </p:blipFill>
        <p:spPr bwMode="auto">
          <a:xfrm>
            <a:off x="4123868" y="1643050"/>
            <a:ext cx="5020132" cy="2357454"/>
          </a:xfrm>
          <a:prstGeom prst="rect">
            <a:avLst/>
          </a:prstGeom>
          <a:noFill/>
          <a:ln w="38100" cmpd="dbl">
            <a:solidFill>
              <a:srgbClr val="CC6600"/>
            </a:solidFill>
            <a:miter lim="800000"/>
            <a:headEnd/>
            <a:tailEnd/>
          </a:ln>
          <a:effectLst/>
        </p:spPr>
      </p:pic>
      <p:sp>
        <p:nvSpPr>
          <p:cNvPr id="7" name="Rectangle 6"/>
          <p:cNvSpPr/>
          <p:nvPr/>
        </p:nvSpPr>
        <p:spPr>
          <a:xfrm>
            <a:off x="4071934" y="4071942"/>
            <a:ext cx="5072098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81000" indent="-381000"/>
            <a:r>
              <a:rPr lang="en-US" altLang="zh-CN" sz="2000" dirty="0" smtClean="0">
                <a:ea typeface="宋体" pitchFamily="2" charset="-122"/>
              </a:rPr>
              <a:t>Java consists of</a:t>
            </a:r>
          </a:p>
          <a:p>
            <a:pPr marL="838200" lvl="1" indent="-381000">
              <a:buFont typeface="Wingdings" pitchFamily="2" charset="2"/>
              <a:buAutoNum type="arabicPeriod"/>
            </a:pPr>
            <a:r>
              <a:rPr lang="en-US" altLang="zh-CN" sz="2000" dirty="0" smtClean="0">
                <a:ea typeface="宋体" pitchFamily="2" charset="-122"/>
              </a:rPr>
              <a:t>Programming language specification</a:t>
            </a:r>
          </a:p>
          <a:p>
            <a:pPr marL="838200" lvl="1" indent="-381000">
              <a:buFont typeface="Wingdings" pitchFamily="2" charset="2"/>
              <a:buAutoNum type="arabicPeriod"/>
            </a:pPr>
            <a:r>
              <a:rPr lang="en-US" altLang="zh-CN" sz="2000" dirty="0" smtClean="0">
                <a:ea typeface="宋体" pitchFamily="2" charset="-122"/>
              </a:rPr>
              <a:t>Application programming interface (API)</a:t>
            </a:r>
          </a:p>
          <a:p>
            <a:pPr marL="838200" lvl="1" indent="-381000">
              <a:buFont typeface="Wingdings" pitchFamily="2" charset="2"/>
              <a:buAutoNum type="arabicPeriod"/>
            </a:pPr>
            <a:r>
              <a:rPr lang="en-US" altLang="zh-CN" sz="2000" dirty="0" smtClean="0">
                <a:ea typeface="宋体" pitchFamily="2" charset="-122"/>
              </a:rPr>
              <a:t>Virtual machine specification</a:t>
            </a:r>
            <a:endParaRPr lang="en-US" altLang="zh-CN" sz="2000" dirty="0">
              <a:ea typeface="宋体" pitchFamily="2" charset="-122"/>
            </a:endParaRPr>
          </a:p>
        </p:txBody>
      </p:sp>
      <p:sp>
        <p:nvSpPr>
          <p:cNvPr id="8" name="Text Box 6"/>
          <p:cNvSpPr txBox="1">
            <a:spLocks noChangeArrowheads="1"/>
          </p:cNvSpPr>
          <p:nvPr/>
        </p:nvSpPr>
        <p:spPr bwMode="auto">
          <a:xfrm>
            <a:off x="5398776" y="5664182"/>
            <a:ext cx="3714744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solidFill>
                  <a:schemeClr val="accent6">
                    <a:lumMod val="75000"/>
                  </a:schemeClr>
                </a:solidFill>
                <a:ea typeface="宋体" pitchFamily="2" charset="-122"/>
              </a:rPr>
              <a:t>The Java Virtual Machine allows Java code to be portable between various hardware and OS platforms.</a:t>
            </a:r>
          </a:p>
        </p:txBody>
      </p:sp>
      <p:sp>
        <p:nvSpPr>
          <p:cNvPr id="9" name="Rectangle 8"/>
          <p:cNvSpPr/>
          <p:nvPr/>
        </p:nvSpPr>
        <p:spPr>
          <a:xfrm>
            <a:off x="0" y="6550223"/>
            <a:ext cx="311905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 smtClean="0"/>
              <a:t>PPTs.2012\Part 03 OS structures-FL.pptx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255097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Hybrid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Operating system Part I Introduction</a:t>
            </a:r>
            <a:endParaRPr lang="zh-CN" altLang="en-US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1907704" y="-8767"/>
            <a:ext cx="6585956" cy="686676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07016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Operating system Part I Introduction</a:t>
            </a:r>
            <a:endParaRPr lang="zh-CN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771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-43368" y="6194425"/>
            <a:ext cx="6069013" cy="663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500">
                <a:solidFill>
                  <a:srgbClr val="000000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sz="3500">
                <a:solidFill>
                  <a:srgbClr val="000000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sz="3500">
                <a:solidFill>
                  <a:srgbClr val="000000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sz="3500">
                <a:solidFill>
                  <a:srgbClr val="000000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sz="3500">
                <a:solidFill>
                  <a:srgbClr val="000000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3500">
                <a:solidFill>
                  <a:srgbClr val="000000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3500">
                <a:solidFill>
                  <a:srgbClr val="000000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3500">
                <a:solidFill>
                  <a:srgbClr val="000000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3500">
                <a:solidFill>
                  <a:srgbClr val="000000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1500" dirty="0"/>
              <a:t>IPC = </a:t>
            </a:r>
            <a:r>
              <a:rPr lang="en-US" altLang="zh-CN" sz="1500" dirty="0" err="1"/>
              <a:t>InterProcess</a:t>
            </a:r>
            <a:r>
              <a:rPr lang="en-US" altLang="zh-CN" sz="1500" dirty="0"/>
              <a:t> Communication</a:t>
            </a:r>
            <a:r>
              <a:rPr lang="zh-CN" altLang="en-US" sz="1500" dirty="0"/>
              <a:t>，进程间通信</a:t>
            </a:r>
          </a:p>
          <a:p>
            <a:pPr eaLnBrk="1" hangingPunct="1"/>
            <a:r>
              <a:rPr lang="en-US" altLang="zh-CN" sz="1500" dirty="0"/>
              <a:t>VFS = Virtual File System</a:t>
            </a:r>
            <a:r>
              <a:rPr lang="zh-CN" altLang="en-US" sz="1500" dirty="0"/>
              <a:t>，虚拟文件系统</a:t>
            </a:r>
            <a:endParaRPr lang="en-US" altLang="zh-CN" sz="1500" dirty="0"/>
          </a:p>
        </p:txBody>
      </p:sp>
    </p:spTree>
    <p:extLst>
      <p:ext uri="{BB962C8B-B14F-4D97-AF65-F5344CB8AC3E}">
        <p14:creationId xmlns:p14="http://schemas.microsoft.com/office/powerpoint/2010/main" val="32071110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Operating system Part I Introduction</a:t>
            </a:r>
            <a:endParaRPr lang="zh-CN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548" y="413722"/>
            <a:ext cx="9164548" cy="61836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-43368" y="6194425"/>
            <a:ext cx="6069013" cy="663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500">
                <a:solidFill>
                  <a:srgbClr val="000000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sz="3500">
                <a:solidFill>
                  <a:srgbClr val="000000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sz="3500">
                <a:solidFill>
                  <a:srgbClr val="000000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sz="3500">
                <a:solidFill>
                  <a:srgbClr val="000000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sz="3500">
                <a:solidFill>
                  <a:srgbClr val="000000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3500">
                <a:solidFill>
                  <a:srgbClr val="000000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3500">
                <a:solidFill>
                  <a:srgbClr val="000000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3500">
                <a:solidFill>
                  <a:srgbClr val="000000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3500">
                <a:solidFill>
                  <a:srgbClr val="000000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1500" dirty="0"/>
              <a:t>IPC = </a:t>
            </a:r>
            <a:r>
              <a:rPr lang="en-US" altLang="zh-CN" sz="1500" dirty="0" err="1"/>
              <a:t>InterProcess</a:t>
            </a:r>
            <a:r>
              <a:rPr lang="en-US" altLang="zh-CN" sz="1500" dirty="0"/>
              <a:t> Communication</a:t>
            </a:r>
            <a:r>
              <a:rPr lang="zh-CN" altLang="en-US" sz="1500" dirty="0"/>
              <a:t>，进程间通信</a:t>
            </a:r>
          </a:p>
          <a:p>
            <a:pPr eaLnBrk="1" hangingPunct="1"/>
            <a:r>
              <a:rPr lang="en-US" altLang="zh-CN" sz="1500" dirty="0"/>
              <a:t>VFS = Virtual File System</a:t>
            </a:r>
            <a:r>
              <a:rPr lang="zh-CN" altLang="en-US" sz="1500" dirty="0"/>
              <a:t>，虚拟文件系统</a:t>
            </a:r>
            <a:endParaRPr lang="en-US" altLang="zh-CN" sz="1500" dirty="0"/>
          </a:p>
        </p:txBody>
      </p:sp>
    </p:spTree>
    <p:extLst>
      <p:ext uri="{BB962C8B-B14F-4D97-AF65-F5344CB8AC3E}">
        <p14:creationId xmlns:p14="http://schemas.microsoft.com/office/powerpoint/2010/main" val="35568802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Operating system Part I Introduction</a:t>
            </a:r>
            <a:endParaRPr lang="zh-CN" alt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36712"/>
            <a:ext cx="9144000" cy="55335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-43368" y="6194425"/>
            <a:ext cx="6069013" cy="663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500">
                <a:solidFill>
                  <a:srgbClr val="000000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sz="3500">
                <a:solidFill>
                  <a:srgbClr val="000000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sz="3500">
                <a:solidFill>
                  <a:srgbClr val="000000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sz="3500">
                <a:solidFill>
                  <a:srgbClr val="000000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sz="3500">
                <a:solidFill>
                  <a:srgbClr val="000000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3500">
                <a:solidFill>
                  <a:srgbClr val="000000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3500">
                <a:solidFill>
                  <a:srgbClr val="000000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3500">
                <a:solidFill>
                  <a:srgbClr val="000000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3500">
                <a:solidFill>
                  <a:srgbClr val="000000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1500" dirty="0"/>
              <a:t>IPC = </a:t>
            </a:r>
            <a:r>
              <a:rPr lang="en-US" altLang="zh-CN" sz="1500" dirty="0" err="1"/>
              <a:t>InterProcess</a:t>
            </a:r>
            <a:r>
              <a:rPr lang="en-US" altLang="zh-CN" sz="1500" dirty="0"/>
              <a:t> Communication</a:t>
            </a:r>
            <a:r>
              <a:rPr lang="zh-CN" altLang="en-US" sz="1500" dirty="0"/>
              <a:t>，进程间通信</a:t>
            </a:r>
          </a:p>
          <a:p>
            <a:pPr eaLnBrk="1" hangingPunct="1"/>
            <a:r>
              <a:rPr lang="en-US" altLang="zh-CN" sz="1500" dirty="0"/>
              <a:t>VFS = Virtual File System</a:t>
            </a:r>
            <a:r>
              <a:rPr lang="zh-CN" altLang="en-US" sz="1500" dirty="0"/>
              <a:t>，虚拟文件系统</a:t>
            </a:r>
            <a:endParaRPr lang="en-US" altLang="zh-CN" sz="1500" dirty="0"/>
          </a:p>
        </p:txBody>
      </p:sp>
    </p:spTree>
    <p:extLst>
      <p:ext uri="{BB962C8B-B14F-4D97-AF65-F5344CB8AC3E}">
        <p14:creationId xmlns:p14="http://schemas.microsoft.com/office/powerpoint/2010/main" val="524204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u="sng" dirty="0" smtClean="0"/>
              <a:t>Implementing OS</a:t>
            </a:r>
            <a:endParaRPr lang="zh-CN" altLang="en-US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Traditionally, operating systems have been written in assembly language. </a:t>
            </a:r>
          </a:p>
          <a:p>
            <a:r>
              <a:rPr lang="en-US" altLang="zh-CN" dirty="0" smtClean="0"/>
              <a:t>Now, however, they are most commonly written in higher-level languages such as </a:t>
            </a:r>
            <a:r>
              <a:rPr lang="en-US" altLang="zh-CN" b="1" dirty="0" smtClean="0">
                <a:solidFill>
                  <a:schemeClr val="accent6">
                    <a:lumMod val="75000"/>
                  </a:schemeClr>
                </a:solidFill>
              </a:rPr>
              <a:t>C</a:t>
            </a:r>
            <a:r>
              <a:rPr lang="en-US" altLang="zh-CN" dirty="0" smtClean="0"/>
              <a:t> or C++</a:t>
            </a:r>
          </a:p>
          <a:p>
            <a:pPr lvl="1"/>
            <a:r>
              <a:rPr lang="en-US" altLang="zh-CN" dirty="0" smtClean="0"/>
              <a:t>This is why C is so important, and now is popular again because of the boom of embedding system – system programming always needs C!</a:t>
            </a:r>
          </a:p>
          <a:p>
            <a:endParaRPr lang="zh-CN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Operating system Part I Introduction</a:t>
            </a:r>
            <a:endParaRPr lang="zh-CN" altLang="en-US"/>
          </a:p>
        </p:txBody>
      </p:sp>
      <p:pic>
        <p:nvPicPr>
          <p:cNvPr id="54886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43834" y="1"/>
            <a:ext cx="1500165" cy="11301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4572008"/>
            <a:ext cx="4571984" cy="2285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48868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643438" y="4501343"/>
            <a:ext cx="4500562" cy="23566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743449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85728"/>
            <a:ext cx="9144000" cy="654032"/>
          </a:xfrm>
        </p:spPr>
        <p:txBody>
          <a:bodyPr>
            <a:normAutofit fontScale="90000"/>
          </a:bodyPr>
          <a:lstStyle/>
          <a:p>
            <a:r>
              <a:rPr lang="en-US" altLang="zh-CN" dirty="0" smtClean="0"/>
              <a:t>Anecdote: </a:t>
            </a:r>
            <a:r>
              <a:rPr lang="en-US" altLang="zh-CN" sz="4000" dirty="0" smtClean="0"/>
              <a:t>The complexity of implementing OS</a:t>
            </a:r>
            <a:endParaRPr lang="zh-CN" alt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Even triggers the consideration of </a:t>
            </a:r>
            <a:r>
              <a:rPr lang="en-US" altLang="zh-CN" b="1" dirty="0" smtClean="0">
                <a:solidFill>
                  <a:srgbClr val="FF0000"/>
                </a:solidFill>
              </a:rPr>
              <a:t>Software Engineering</a:t>
            </a:r>
            <a:r>
              <a:rPr lang="en-US" altLang="zh-CN" dirty="0" smtClean="0"/>
              <a:t>!</a:t>
            </a:r>
          </a:p>
          <a:p>
            <a:pPr lvl="1"/>
            <a:r>
              <a:rPr lang="en-US" altLang="zh-CN" dirty="0" smtClean="0"/>
              <a:t>IBM 360</a:t>
            </a:r>
          </a:p>
          <a:p>
            <a:pPr lvl="1"/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r>
              <a:rPr lang="en-US" altLang="zh-CN" dirty="0" smtClean="0"/>
              <a:t>Frederick Phillips Brooks, “The Mythical Man-Month” 《</a:t>
            </a:r>
            <a:r>
              <a:rPr lang="zh-CN" altLang="en-US" sz="2000" b="1" dirty="0" smtClean="0"/>
              <a:t>人月神话</a:t>
            </a:r>
            <a:r>
              <a:rPr lang="en-US" altLang="zh-CN" dirty="0" smtClean="0"/>
              <a:t>》</a:t>
            </a:r>
            <a:endParaRPr lang="zh-CN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Operating system Part I Introduction</a:t>
            </a:r>
            <a:endParaRPr lang="zh-CN" alt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357554" y="1571612"/>
            <a:ext cx="3082632" cy="2049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4989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00760" y="4099779"/>
            <a:ext cx="1857388" cy="2758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49891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571604" y="4543212"/>
            <a:ext cx="1895474" cy="2314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49892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755704" y="4143380"/>
            <a:ext cx="2135501" cy="27146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729721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accent3">
              <a:lumMod val="75000"/>
            </a:schemeClr>
          </a:solidFill>
        </p:spPr>
        <p:txBody>
          <a:bodyPr/>
          <a:lstStyle/>
          <a:p>
            <a:r>
              <a:rPr lang="en-US" altLang="zh-CN" dirty="0" smtClean="0">
                <a:solidFill>
                  <a:schemeClr val="bg1"/>
                </a:solidFill>
                <a:latin typeface="Happy" pitchFamily="34" charset="0"/>
              </a:rPr>
              <a:t>Services</a:t>
            </a:r>
            <a:endParaRPr lang="zh-CN" altLang="en-US" dirty="0">
              <a:solidFill>
                <a:schemeClr val="bg1"/>
              </a:solidFill>
              <a:latin typeface="Happy" pitchFamily="34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Operating system Part I Introduction</a:t>
            </a:r>
            <a:endParaRPr lang="zh-CN" alt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285852" y="571480"/>
            <a:ext cx="7858148" cy="5197493"/>
          </a:xfrm>
        </p:spPr>
        <p:txBody>
          <a:bodyPr anchor="ctr">
            <a:normAutofit fontScale="92500" lnSpcReduction="10000"/>
          </a:bodyPr>
          <a:lstStyle/>
          <a:p>
            <a:r>
              <a:rPr lang="en-US" altLang="zh-CN" dirty="0"/>
              <a:t>Problems and ideas when implementing OS</a:t>
            </a:r>
          </a:p>
          <a:p>
            <a:pPr lvl="1"/>
            <a:r>
              <a:rPr lang="en-US" altLang="zh-CN" dirty="0"/>
              <a:t>Problems: </a:t>
            </a:r>
            <a:r>
              <a:rPr lang="en-US" altLang="zh-CN" dirty="0" smtClean="0"/>
              <a:t>EMM+GSD</a:t>
            </a:r>
          </a:p>
          <a:p>
            <a:pPr lvl="1"/>
            <a:r>
              <a:rPr lang="en-US" altLang="zh-CN" dirty="0"/>
              <a:t>Ideas: Multiplex resource + Synchronize programs</a:t>
            </a:r>
          </a:p>
          <a:p>
            <a:r>
              <a:rPr lang="en-US" altLang="zh-CN" dirty="0" smtClean="0"/>
              <a:t>Construct </a:t>
            </a:r>
            <a:r>
              <a:rPr lang="en-US" altLang="zh-CN" dirty="0"/>
              <a:t>OS</a:t>
            </a:r>
          </a:p>
          <a:p>
            <a:pPr lvl="1"/>
            <a:r>
              <a:rPr lang="en-US" altLang="zh-CN" dirty="0"/>
              <a:t>Evolution of </a:t>
            </a:r>
            <a:r>
              <a:rPr lang="en-US" altLang="zh-CN" dirty="0" err="1"/>
              <a:t>OSs’s</a:t>
            </a:r>
            <a:r>
              <a:rPr lang="en-US" altLang="zh-CN" dirty="0"/>
              <a:t> structures</a:t>
            </a:r>
          </a:p>
          <a:p>
            <a:r>
              <a:rPr lang="en-US" altLang="zh-CN" dirty="0" smtClean="0">
                <a:solidFill>
                  <a:schemeClr val="accent6">
                    <a:lumMod val="75000"/>
                  </a:schemeClr>
                </a:solidFill>
              </a:rPr>
              <a:t>How do users 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</a:rPr>
              <a:t>use the functions defined in OS?</a:t>
            </a:r>
          </a:p>
          <a:p>
            <a:pPr lvl="1"/>
            <a:r>
              <a:rPr lang="en-US" altLang="zh-CN" dirty="0">
                <a:solidFill>
                  <a:schemeClr val="accent6">
                    <a:lumMod val="75000"/>
                  </a:schemeClr>
                </a:solidFill>
              </a:rPr>
              <a:t>System </a:t>
            </a:r>
            <a:r>
              <a:rPr lang="en-US" altLang="zh-CN" dirty="0" smtClean="0">
                <a:solidFill>
                  <a:schemeClr val="accent6">
                    <a:lumMod val="75000"/>
                  </a:schemeClr>
                </a:solidFill>
              </a:rPr>
              <a:t>Call/API </a:t>
            </a:r>
            <a:r>
              <a:rPr lang="en-US" altLang="zh-CN" dirty="0" smtClean="0">
                <a:solidFill>
                  <a:schemeClr val="accent6">
                    <a:lumMod val="75000"/>
                  </a:schemeClr>
                </a:solidFill>
                <a:sym typeface="Wingdings" pitchFamily="2" charset="2"/>
              </a:rPr>
              <a:t> Just as Function call you’ve learned</a:t>
            </a:r>
            <a:endParaRPr lang="en-US" altLang="zh-CN" dirty="0" smtClean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altLang="zh-CN" dirty="0"/>
              <a:t>How to load and run OS</a:t>
            </a:r>
            <a:r>
              <a:rPr lang="en-US" altLang="zh-CN" dirty="0" smtClean="0"/>
              <a:t>?</a:t>
            </a:r>
          </a:p>
          <a:p>
            <a:pPr lvl="1"/>
            <a:r>
              <a:rPr lang="en-US" altLang="zh-CN" dirty="0"/>
              <a:t>POST </a:t>
            </a:r>
            <a:r>
              <a:rPr lang="en-US" altLang="zh-CN" dirty="0">
                <a:sym typeface="Wingdings" pitchFamily="2" charset="2"/>
              </a:rPr>
              <a:t> BIOS/CMOS  (Boot) loader</a:t>
            </a:r>
            <a:endParaRPr lang="en-US" altLang="zh-CN" dirty="0"/>
          </a:p>
          <a:p>
            <a:pPr lvl="1"/>
            <a:r>
              <a:rPr lang="en-US" altLang="zh-CN" dirty="0"/>
              <a:t>Firmware (ROM</a:t>
            </a:r>
            <a:r>
              <a:rPr lang="en-US" altLang="zh-CN" dirty="0" smtClean="0"/>
              <a:t>)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714329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Modern OS is more complicated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And, the concurrency makes OS more complicated.</a:t>
            </a:r>
          </a:p>
          <a:p>
            <a:pPr lvl="1"/>
            <a:r>
              <a:rPr lang="en-US" altLang="zh-CN" dirty="0" smtClean="0"/>
              <a:t>By </a:t>
            </a:r>
            <a:r>
              <a:rPr lang="en-US" altLang="zh-CN" sz="3600" b="1" cap="small" dirty="0">
                <a:solidFill>
                  <a:srgbClr val="0070C0"/>
                </a:solidFill>
              </a:rPr>
              <a:t>concurrency</a:t>
            </a:r>
            <a:r>
              <a:rPr lang="en-US" altLang="zh-CN" dirty="0"/>
              <a:t>, it means</a:t>
            </a:r>
          </a:p>
          <a:p>
            <a:pPr lvl="2"/>
            <a:r>
              <a:rPr lang="en-US" altLang="zh-CN" b="1" cap="small" dirty="0"/>
              <a:t>Many</a:t>
            </a:r>
            <a:r>
              <a:rPr lang="en-US" altLang="zh-CN" dirty="0"/>
              <a:t> programs are running </a:t>
            </a:r>
            <a:r>
              <a:rPr lang="en-US" altLang="zh-CN" b="1" cap="small" dirty="0"/>
              <a:t>in a period</a:t>
            </a:r>
            <a:r>
              <a:rPr lang="en-US" altLang="zh-CN" dirty="0"/>
              <a:t>; but </a:t>
            </a:r>
            <a:r>
              <a:rPr lang="en-US" altLang="zh-CN" b="1" cap="small" dirty="0"/>
              <a:t>only one </a:t>
            </a:r>
            <a:r>
              <a:rPr lang="en-US" altLang="zh-CN" dirty="0"/>
              <a:t>is running </a:t>
            </a:r>
            <a:r>
              <a:rPr lang="en-US" altLang="zh-CN" b="1" cap="small" dirty="0"/>
              <a:t>at a time</a:t>
            </a:r>
            <a:r>
              <a:rPr lang="en-US" altLang="zh-CN" dirty="0"/>
              <a:t>!</a:t>
            </a:r>
          </a:p>
          <a:p>
            <a:pPr lvl="2"/>
            <a:r>
              <a:rPr lang="en-US" altLang="zh-CN" dirty="0"/>
              <a:t>You’ve benefited from this by using modern OSs – Windows, Ubuntu, Mac OS</a:t>
            </a:r>
          </a:p>
          <a:p>
            <a:pPr lvl="3"/>
            <a:r>
              <a:rPr lang="en-US" altLang="zh-CN" dirty="0"/>
              <a:t>You can listen to some music, “</a:t>
            </a:r>
            <a:r>
              <a:rPr lang="en-US" altLang="zh-CN" b="1" dirty="0"/>
              <a:t>at same time</a:t>
            </a:r>
            <a:r>
              <a:rPr lang="en-US" altLang="zh-CN" dirty="0"/>
              <a:t>”, you can edit some documents, maybe you can also read some materials for </a:t>
            </a:r>
            <a:r>
              <a:rPr lang="en-US" altLang="zh-CN" dirty="0" smtClean="0"/>
              <a:t>references</a:t>
            </a:r>
            <a:endParaRPr lang="en-US" altLang="zh-CN" dirty="0"/>
          </a:p>
          <a:p>
            <a:pPr lvl="1"/>
            <a:r>
              <a:rPr lang="en-US" altLang="zh-CN" b="1" u="sng" dirty="0" smtClean="0"/>
              <a:t>Concurrency is now the indispensable property of modern OSs!</a:t>
            </a:r>
            <a:endParaRPr lang="en-US" altLang="zh-CN" b="1" u="sng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Operating system Part I Introduction</a:t>
            </a:r>
            <a:endParaRPr lang="zh-CN" altLang="en-US"/>
          </a:p>
        </p:txBody>
      </p:sp>
      <p:pic>
        <p:nvPicPr>
          <p:cNvPr id="6" name="Picture 6" descr="http://ts3.cn.mm.bing.net/th?id=H.4649436105671554&amp;pid=1.7&amp;w=285&amp;h=63&amp;c=7&amp;rs=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3764651"/>
            <a:ext cx="1934154" cy="427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0" descr="http://ts2.cn.mm.bing.net/th?id=H.4707602869323489&amp;pid=1.7&amp;w=157&amp;h=148&amp;c=7&amp;rs=1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6068" y="3746360"/>
            <a:ext cx="492356" cy="464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8" descr="C:\Users\mlinking\Pictures\WindowsLogo.gif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6690" y="3754203"/>
            <a:ext cx="470082" cy="466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2024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5872187"/>
            <a:ext cx="3090874" cy="365125"/>
          </a:xfrm>
        </p:spPr>
        <p:txBody>
          <a:bodyPr/>
          <a:lstStyle/>
          <a:p>
            <a:r>
              <a:rPr lang="en-US" altLang="zh-CN" smtClean="0"/>
              <a:t>Operating system Part I Introduction</a:t>
            </a:r>
            <a:endParaRPr lang="zh-CN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3276600" y="2808312"/>
            <a:ext cx="4495800" cy="32607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 eaLnBrk="0" hangingPunct="0"/>
            <a:endParaRPr lang="zh-CN" altLang="zh-CN" sz="2000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2590800" y="2411437"/>
            <a:ext cx="4495800" cy="2971800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 eaLnBrk="0" hangingPunct="0"/>
            <a:endParaRPr lang="zh-CN" altLang="zh-CN" sz="2000"/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4495800" y="2563837"/>
            <a:ext cx="1066800" cy="533400"/>
          </a:xfrm>
          <a:prstGeom prst="rect">
            <a:avLst/>
          </a:prstGeom>
          <a:solidFill>
            <a:schemeClr val="bg2">
              <a:lumMod val="2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 eaLnBrk="0" hangingPunct="0"/>
            <a:r>
              <a:rPr lang="en-US" altLang="zh-CN" sz="2400" b="1" dirty="0">
                <a:solidFill>
                  <a:schemeClr val="bg1"/>
                </a:solidFill>
                <a:ea typeface="宋体" pitchFamily="2" charset="-122"/>
              </a:rPr>
              <a:t>Loader</a:t>
            </a:r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5257800" y="4103712"/>
            <a:ext cx="1676400" cy="1050925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 eaLnBrk="0" hangingPunct="0"/>
            <a:r>
              <a:rPr lang="en-US" altLang="zh-CN" sz="5400" b="1">
                <a:ea typeface="宋体" pitchFamily="2" charset="-122"/>
              </a:rPr>
              <a:t>OS</a:t>
            </a:r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3352800" y="4332312"/>
            <a:ext cx="1676400" cy="914400"/>
          </a:xfrm>
          <a:prstGeom prst="rect">
            <a:avLst/>
          </a:prstGeom>
          <a:solidFill>
            <a:srgbClr val="CC0066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 eaLnBrk="0" hangingPunct="0"/>
            <a:r>
              <a:rPr lang="en-US" altLang="zh-CN" sz="2000" b="1">
                <a:ea typeface="宋体" pitchFamily="2" charset="-122"/>
              </a:rPr>
              <a:t>Database</a:t>
            </a:r>
          </a:p>
          <a:p>
            <a:pPr algn="ctr" eaLnBrk="0" hangingPunct="0"/>
            <a:r>
              <a:rPr lang="en-US" altLang="zh-CN" sz="2000" b="1">
                <a:ea typeface="宋体" pitchFamily="2" charset="-122"/>
              </a:rPr>
              <a:t>Management</a:t>
            </a:r>
          </a:p>
          <a:p>
            <a:pPr algn="ctr" eaLnBrk="0" hangingPunct="0"/>
            <a:r>
              <a:rPr lang="en-US" altLang="zh-CN" sz="2000" b="1">
                <a:ea typeface="宋体" pitchFamily="2" charset="-122"/>
              </a:rPr>
              <a:t>System</a:t>
            </a:r>
          </a:p>
        </p:txBody>
      </p:sp>
      <p:sp>
        <p:nvSpPr>
          <p:cNvPr id="10" name="Rectangle 8"/>
          <p:cNvSpPr>
            <a:spLocks noChangeArrowheads="1"/>
          </p:cNvSpPr>
          <p:nvPr/>
        </p:nvSpPr>
        <p:spPr bwMode="auto">
          <a:xfrm>
            <a:off x="5867400" y="2868637"/>
            <a:ext cx="1066800" cy="838200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 eaLnBrk="0" hangingPunct="0"/>
            <a:r>
              <a:rPr lang="en-US" altLang="zh-CN" sz="2000" b="1" dirty="0">
                <a:ea typeface="宋体" pitchFamily="2" charset="-122"/>
              </a:rPr>
              <a:t>Window</a:t>
            </a:r>
          </a:p>
          <a:p>
            <a:pPr algn="ctr" eaLnBrk="0" hangingPunct="0"/>
            <a:r>
              <a:rPr lang="en-US" altLang="zh-CN" sz="2000" b="1" dirty="0">
                <a:ea typeface="宋体" pitchFamily="2" charset="-122"/>
              </a:rPr>
              <a:t>System</a:t>
            </a:r>
          </a:p>
        </p:txBody>
      </p:sp>
      <p:sp>
        <p:nvSpPr>
          <p:cNvPr id="11" name="Text Box 9"/>
          <p:cNvSpPr txBox="1">
            <a:spLocks noChangeArrowheads="1"/>
          </p:cNvSpPr>
          <p:nvPr/>
        </p:nvSpPr>
        <p:spPr bwMode="auto">
          <a:xfrm>
            <a:off x="5029200" y="811237"/>
            <a:ext cx="1450975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0" hangingPunct="0"/>
            <a:r>
              <a:rPr lang="en-US" altLang="zh-CN" sz="2000">
                <a:ea typeface="宋体" pitchFamily="2" charset="-122"/>
              </a:rPr>
              <a:t>Application</a:t>
            </a:r>
          </a:p>
          <a:p>
            <a:pPr algn="ctr" eaLnBrk="0" hangingPunct="0"/>
            <a:r>
              <a:rPr lang="en-US" altLang="zh-CN" sz="2000">
                <a:ea typeface="宋体" pitchFamily="2" charset="-122"/>
              </a:rPr>
              <a:t>Programmer</a:t>
            </a:r>
          </a:p>
        </p:txBody>
      </p:sp>
      <p:sp>
        <p:nvSpPr>
          <p:cNvPr id="12" name="Text Box 10"/>
          <p:cNvSpPr txBox="1">
            <a:spLocks noChangeArrowheads="1"/>
          </p:cNvSpPr>
          <p:nvPr/>
        </p:nvSpPr>
        <p:spPr bwMode="auto">
          <a:xfrm rot="-5400000">
            <a:off x="954504" y="3611916"/>
            <a:ext cx="2679323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altLang="zh-CN" sz="2800" b="1" dirty="0">
                <a:solidFill>
                  <a:srgbClr val="FF0000"/>
                </a:solidFill>
                <a:ea typeface="宋体" pitchFamily="2" charset="-122"/>
              </a:rPr>
              <a:t>System Software</a:t>
            </a:r>
          </a:p>
        </p:txBody>
      </p:sp>
      <p:sp>
        <p:nvSpPr>
          <p:cNvPr id="13" name="Rectangle 11"/>
          <p:cNvSpPr>
            <a:spLocks noChangeArrowheads="1"/>
          </p:cNvSpPr>
          <p:nvPr/>
        </p:nvSpPr>
        <p:spPr bwMode="auto">
          <a:xfrm>
            <a:off x="4343400" y="3249637"/>
            <a:ext cx="1066800" cy="685800"/>
          </a:xfrm>
          <a:prstGeom prst="rect">
            <a:avLst/>
          </a:prstGeom>
          <a:solidFill>
            <a:srgbClr val="0070C0"/>
          </a:solidFill>
          <a:ln w="9525">
            <a:solidFill>
              <a:schemeClr val="bg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 eaLnBrk="0" hangingPunct="0"/>
            <a:r>
              <a:rPr lang="en-US" altLang="zh-CN" sz="2000" b="1">
                <a:solidFill>
                  <a:schemeClr val="bg1"/>
                </a:solidFill>
                <a:ea typeface="宋体" pitchFamily="2" charset="-122"/>
              </a:rPr>
              <a:t>Libraries</a:t>
            </a:r>
          </a:p>
        </p:txBody>
      </p:sp>
      <p:sp>
        <p:nvSpPr>
          <p:cNvPr id="14" name="Rectangle 12"/>
          <p:cNvSpPr>
            <a:spLocks noChangeArrowheads="1"/>
          </p:cNvSpPr>
          <p:nvPr/>
        </p:nvSpPr>
        <p:spPr bwMode="auto">
          <a:xfrm>
            <a:off x="2819400" y="3630637"/>
            <a:ext cx="1066800" cy="549275"/>
          </a:xfrm>
          <a:prstGeom prst="rect">
            <a:avLst/>
          </a:prstGeom>
          <a:solidFill>
            <a:srgbClr val="00B0F0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 eaLnBrk="0" hangingPunct="0"/>
            <a:r>
              <a:rPr lang="en-US" altLang="zh-CN" sz="2000" b="1" dirty="0">
                <a:ea typeface="宋体" pitchFamily="2" charset="-122"/>
              </a:rPr>
              <a:t>Compiler</a:t>
            </a:r>
          </a:p>
        </p:txBody>
      </p:sp>
      <p:sp>
        <p:nvSpPr>
          <p:cNvPr id="15" name="Text Box 13"/>
          <p:cNvSpPr txBox="1">
            <a:spLocks noChangeArrowheads="1"/>
          </p:cNvSpPr>
          <p:nvPr/>
        </p:nvSpPr>
        <p:spPr bwMode="auto">
          <a:xfrm>
            <a:off x="6388519" y="5631631"/>
            <a:ext cx="144045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altLang="zh-CN" sz="2400" b="1" dirty="0">
                <a:ea typeface="宋体" pitchFamily="2" charset="-122"/>
              </a:rPr>
              <a:t>Hardware</a:t>
            </a:r>
            <a:endParaRPr lang="en-US" altLang="zh-CN" b="1" dirty="0">
              <a:ea typeface="宋体" pitchFamily="2" charset="-122"/>
            </a:endParaRPr>
          </a:p>
        </p:txBody>
      </p:sp>
      <p:sp>
        <p:nvSpPr>
          <p:cNvPr id="16" name="Rectangle 14"/>
          <p:cNvSpPr>
            <a:spLocks noChangeArrowheads="1"/>
          </p:cNvSpPr>
          <p:nvPr/>
        </p:nvSpPr>
        <p:spPr bwMode="auto">
          <a:xfrm>
            <a:off x="2667000" y="2487637"/>
            <a:ext cx="1447800" cy="914400"/>
          </a:xfrm>
          <a:prstGeom prst="rect">
            <a:avLst/>
          </a:prstGeom>
          <a:solidFill>
            <a:srgbClr val="92D050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 eaLnBrk="0" hangingPunct="0"/>
            <a:r>
              <a:rPr lang="en-US" altLang="zh-CN" sz="2000" b="1" dirty="0">
                <a:ea typeface="宋体" pitchFamily="2" charset="-122"/>
              </a:rPr>
              <a:t>Command</a:t>
            </a:r>
          </a:p>
          <a:p>
            <a:pPr algn="ctr" eaLnBrk="0" hangingPunct="0"/>
            <a:r>
              <a:rPr lang="en-US" altLang="zh-CN" sz="2000" b="1" dirty="0">
                <a:ea typeface="宋体" pitchFamily="2" charset="-122"/>
              </a:rPr>
              <a:t>Line</a:t>
            </a:r>
          </a:p>
          <a:p>
            <a:pPr algn="ctr" eaLnBrk="0" hangingPunct="0"/>
            <a:r>
              <a:rPr lang="en-US" altLang="zh-CN" sz="2000" b="1" dirty="0">
                <a:ea typeface="宋体" pitchFamily="2" charset="-122"/>
              </a:rPr>
              <a:t>Interpreter</a:t>
            </a:r>
          </a:p>
        </p:txBody>
      </p:sp>
      <p:sp>
        <p:nvSpPr>
          <p:cNvPr id="17" name="Rectangle 15"/>
          <p:cNvSpPr>
            <a:spLocks noChangeArrowheads="1"/>
          </p:cNvSpPr>
          <p:nvPr/>
        </p:nvSpPr>
        <p:spPr bwMode="auto">
          <a:xfrm>
            <a:off x="4495800" y="3402037"/>
            <a:ext cx="1066800" cy="685800"/>
          </a:xfrm>
          <a:prstGeom prst="rect">
            <a:avLst/>
          </a:prstGeom>
          <a:solidFill>
            <a:srgbClr val="0070C0"/>
          </a:solidFill>
          <a:ln w="9525">
            <a:solidFill>
              <a:schemeClr val="bg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 eaLnBrk="0" hangingPunct="0"/>
            <a:r>
              <a:rPr lang="en-US" altLang="zh-CN" sz="2000" b="1">
                <a:solidFill>
                  <a:schemeClr val="bg1"/>
                </a:solidFill>
                <a:ea typeface="宋体" pitchFamily="2" charset="-122"/>
              </a:rPr>
              <a:t>Libraries</a:t>
            </a:r>
          </a:p>
        </p:txBody>
      </p:sp>
      <p:sp>
        <p:nvSpPr>
          <p:cNvPr id="18" name="Rectangle 16"/>
          <p:cNvSpPr>
            <a:spLocks noChangeArrowheads="1"/>
          </p:cNvSpPr>
          <p:nvPr/>
        </p:nvSpPr>
        <p:spPr bwMode="auto">
          <a:xfrm>
            <a:off x="4648200" y="3554437"/>
            <a:ext cx="1066800" cy="685800"/>
          </a:xfrm>
          <a:prstGeom prst="rect">
            <a:avLst/>
          </a:prstGeom>
          <a:solidFill>
            <a:srgbClr val="0070C0"/>
          </a:solidFill>
          <a:ln w="9525">
            <a:solidFill>
              <a:schemeClr val="bg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 eaLnBrk="0" hangingPunct="0"/>
            <a:r>
              <a:rPr lang="en-US" altLang="zh-CN" sz="2000" b="1" dirty="0">
                <a:solidFill>
                  <a:schemeClr val="bg1"/>
                </a:solidFill>
                <a:ea typeface="宋体" pitchFamily="2" charset="-122"/>
              </a:rPr>
              <a:t>Libraries</a:t>
            </a:r>
          </a:p>
        </p:txBody>
      </p:sp>
      <p:pic>
        <p:nvPicPr>
          <p:cNvPr id="19" name="Picture 17" descr="C:\Documents and Settings\nutt\Application Data\Microsoft\Media Catalog\Downloaded Clips\cl72\j0286464.wm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51263" y="658837"/>
            <a:ext cx="1201737" cy="1009650"/>
          </a:xfrm>
          <a:prstGeom prst="rect">
            <a:avLst/>
          </a:prstGeom>
          <a:noFill/>
        </p:spPr>
      </p:pic>
      <p:sp>
        <p:nvSpPr>
          <p:cNvPr id="20" name="Rectangle 18"/>
          <p:cNvSpPr>
            <a:spLocks noChangeArrowheads="1"/>
          </p:cNvSpPr>
          <p:nvPr/>
        </p:nvSpPr>
        <p:spPr bwMode="auto">
          <a:xfrm>
            <a:off x="2590800" y="1801837"/>
            <a:ext cx="4495800" cy="457200"/>
          </a:xfrm>
          <a:prstGeom prst="rect">
            <a:avLst/>
          </a:prstGeom>
          <a:solidFill>
            <a:srgbClr val="EAEAEA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 eaLnBrk="0" hangingPunct="0"/>
            <a:r>
              <a:rPr lang="en-US" altLang="zh-CN" sz="2800" b="1" dirty="0">
                <a:ea typeface="宋体" pitchFamily="2" charset="-122"/>
              </a:rPr>
              <a:t>Software API</a:t>
            </a:r>
          </a:p>
        </p:txBody>
      </p:sp>
      <p:sp>
        <p:nvSpPr>
          <p:cNvPr id="21" name="Rectangle 20"/>
          <p:cNvSpPr/>
          <p:nvPr/>
        </p:nvSpPr>
        <p:spPr>
          <a:xfrm>
            <a:off x="0" y="6550223"/>
            <a:ext cx="311905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 smtClean="0"/>
              <a:t>PPTs.2012\Part 03 OS structures-FL.pptx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653471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Operating system Part I Introduction</a:t>
            </a:r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3761656" y="5877272"/>
            <a:ext cx="538234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/>
              <a:t>http://mlinking.blog.163.com/blog/static/18580192220131101314948/</a:t>
            </a:r>
            <a:endParaRPr lang="zh-CN" altLang="en-US" sz="1400" dirty="0"/>
          </a:p>
        </p:txBody>
      </p:sp>
      <p:pic>
        <p:nvPicPr>
          <p:cNvPr id="6" name="Picture 2" descr="C:\Users\mlinking\Documents\systemcal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124296"/>
            <a:ext cx="7753350" cy="4752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loud 10"/>
          <p:cNvSpPr/>
          <p:nvPr/>
        </p:nvSpPr>
        <p:spPr>
          <a:xfrm>
            <a:off x="-796619" y="2996952"/>
            <a:ext cx="4973624" cy="2420031"/>
          </a:xfrm>
          <a:prstGeom prst="cloud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 smtClean="0"/>
              <a:t>That’s the reason why you should INCLUDE IO, FILE headers in C</a:t>
            </a: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419840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39760"/>
          </a:xfrm>
          <a:solidFill>
            <a:schemeClr val="bg2">
              <a:lumMod val="50000"/>
            </a:schemeClr>
          </a:solidFill>
        </p:spPr>
        <p:txBody>
          <a:bodyPr>
            <a:noAutofit/>
          </a:bodyPr>
          <a:lstStyle/>
          <a:p>
            <a:r>
              <a:rPr lang="en-US" altLang="zh-CN" sz="3200" dirty="0"/>
              <a:t>System Call/API: </a:t>
            </a:r>
            <a:br>
              <a:rPr lang="en-US" altLang="zh-CN" sz="3200" dirty="0"/>
            </a:br>
            <a:r>
              <a:rPr lang="en-US" altLang="zh-CN" sz="3200" dirty="0" smtClean="0"/>
              <a:t>        interface </a:t>
            </a:r>
            <a:r>
              <a:rPr lang="en-US" altLang="zh-CN" sz="3200" dirty="0"/>
              <a:t>between user programs and OS services</a:t>
            </a:r>
            <a:endParaRPr lang="zh-CN" alt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C program invoking </a:t>
            </a:r>
            <a:r>
              <a:rPr lang="en-US" altLang="zh-CN" b="1" dirty="0" err="1" smtClean="0"/>
              <a:t>printf</a:t>
            </a:r>
            <a:r>
              <a:rPr lang="en-US" altLang="zh-CN" b="1" dirty="0" smtClean="0"/>
              <a:t>() </a:t>
            </a:r>
            <a:r>
              <a:rPr lang="en-US" altLang="zh-CN" dirty="0" smtClean="0"/>
              <a:t>library call, which calls </a:t>
            </a:r>
            <a:r>
              <a:rPr lang="en-US" altLang="zh-CN" b="1" dirty="0" smtClean="0"/>
              <a:t>write() </a:t>
            </a:r>
            <a:r>
              <a:rPr lang="en-US" altLang="zh-CN" dirty="0" smtClean="0"/>
              <a:t>system call</a:t>
            </a:r>
            <a:endParaRPr lang="zh-CN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Operating system Part I Introduction</a:t>
            </a:r>
            <a:endParaRPr lang="zh-CN" altLang="en-US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 cstate="print"/>
          <a:srcRect l="18286" t="2666" r="17346" b="1784"/>
          <a:stretch>
            <a:fillRect/>
          </a:stretch>
        </p:blipFill>
        <p:spPr bwMode="auto">
          <a:xfrm>
            <a:off x="1285852" y="2041198"/>
            <a:ext cx="4210191" cy="4786322"/>
          </a:xfrm>
          <a:prstGeom prst="rect">
            <a:avLst/>
          </a:prstGeom>
          <a:noFill/>
          <a:ln w="38100" cmpd="dbl">
            <a:solidFill>
              <a:schemeClr val="bg1"/>
            </a:solidFill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5643570" y="1785926"/>
            <a:ext cx="3428992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Advice to learn a HPL: </a:t>
            </a:r>
          </a:p>
          <a:p>
            <a:pPr>
              <a:buFont typeface="Arial" pitchFamily="34" charset="0"/>
              <a:buChar char="•"/>
            </a:pPr>
            <a:r>
              <a:rPr lang="en-US" altLang="zh-CN" sz="2400" dirty="0" smtClean="0"/>
              <a:t> Besides the learning of the basic programming skills (syntax, function declaration, supported data types &amp; operations, etc.), you should learn how to use the ready-to-use functions provided in predefined libraries.</a:t>
            </a:r>
          </a:p>
          <a:p>
            <a:pPr>
              <a:buFont typeface="Arial" pitchFamily="34" charset="0"/>
              <a:buChar char="•"/>
            </a:pPr>
            <a:r>
              <a:rPr lang="en-US" altLang="zh-CN" sz="2400" dirty="0" smtClean="0"/>
              <a:t>  Learn the methods used for the problems in ACM, mathematics </a:t>
            </a:r>
            <a:endParaRPr lang="zh-CN" altLang="en-US" sz="2400" dirty="0"/>
          </a:p>
        </p:txBody>
      </p:sp>
      <p:sp>
        <p:nvSpPr>
          <p:cNvPr id="7" name="矩形 6"/>
          <p:cNvSpPr/>
          <p:nvPr/>
        </p:nvSpPr>
        <p:spPr>
          <a:xfrm>
            <a:off x="4721764" y="34205"/>
            <a:ext cx="44222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Application Program Interface </a:t>
            </a:r>
            <a:r>
              <a:rPr lang="zh-CN" altLang="en-US" dirty="0"/>
              <a:t>应用程序接口</a:t>
            </a:r>
          </a:p>
        </p:txBody>
      </p:sp>
    </p:spTree>
    <p:extLst>
      <p:ext uri="{BB962C8B-B14F-4D97-AF65-F5344CB8AC3E}">
        <p14:creationId xmlns:p14="http://schemas.microsoft.com/office/powerpoint/2010/main" val="2428406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Operating system Part I Introduction</a:t>
            </a:r>
            <a:endParaRPr lang="zh-CN" altLang="en-US"/>
          </a:p>
        </p:txBody>
      </p:sp>
      <p:pic>
        <p:nvPicPr>
          <p:cNvPr id="2050" name="Picture 2" descr="http://blogs.msdn.com/blogfiles/willy-peter_schaub/windowslivewriter/unisachatteroperatingsystemconceptspart2_875b/image_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5126"/>
            <a:ext cx="9144000" cy="6372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8938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accent3">
              <a:lumMod val="75000"/>
            </a:schemeClr>
          </a:solidFill>
        </p:spPr>
        <p:txBody>
          <a:bodyPr/>
          <a:lstStyle/>
          <a:p>
            <a:r>
              <a:rPr lang="en-US" altLang="zh-CN" dirty="0" smtClean="0">
                <a:solidFill>
                  <a:schemeClr val="bg1"/>
                </a:solidFill>
                <a:latin typeface="Happy" pitchFamily="34" charset="0"/>
              </a:rPr>
              <a:t>Services</a:t>
            </a:r>
            <a:endParaRPr lang="zh-CN" altLang="en-US" dirty="0">
              <a:solidFill>
                <a:schemeClr val="bg1"/>
              </a:solidFill>
              <a:latin typeface="Happy" pitchFamily="34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Operating system Part I Introduction</a:t>
            </a:r>
            <a:endParaRPr lang="zh-CN" alt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285852" y="571480"/>
            <a:ext cx="7858148" cy="5197493"/>
          </a:xfrm>
        </p:spPr>
        <p:txBody>
          <a:bodyPr anchor="ctr">
            <a:normAutofit fontScale="92500"/>
          </a:bodyPr>
          <a:lstStyle/>
          <a:p>
            <a:r>
              <a:rPr lang="en-US" altLang="zh-CN" dirty="0"/>
              <a:t>Problems and ideas when implementing OS</a:t>
            </a:r>
          </a:p>
          <a:p>
            <a:pPr lvl="1"/>
            <a:r>
              <a:rPr lang="en-US" altLang="zh-CN" dirty="0"/>
              <a:t>Problems: </a:t>
            </a:r>
            <a:r>
              <a:rPr lang="en-US" altLang="zh-CN" dirty="0" smtClean="0"/>
              <a:t>EMM+GSD</a:t>
            </a:r>
          </a:p>
          <a:p>
            <a:pPr lvl="1"/>
            <a:r>
              <a:rPr lang="en-US" altLang="zh-CN" dirty="0"/>
              <a:t>Ideas: Multiplex resource + Synchronize programs</a:t>
            </a:r>
          </a:p>
          <a:p>
            <a:r>
              <a:rPr lang="en-US" altLang="zh-CN" dirty="0" smtClean="0"/>
              <a:t>Construct </a:t>
            </a:r>
            <a:r>
              <a:rPr lang="en-US" altLang="zh-CN" dirty="0"/>
              <a:t>OS</a:t>
            </a:r>
          </a:p>
          <a:p>
            <a:pPr lvl="1"/>
            <a:r>
              <a:rPr lang="en-US" altLang="zh-CN" dirty="0"/>
              <a:t>Evolution of </a:t>
            </a:r>
            <a:r>
              <a:rPr lang="en-US" altLang="zh-CN" dirty="0" err="1"/>
              <a:t>OSs’s</a:t>
            </a:r>
            <a:r>
              <a:rPr lang="en-US" altLang="zh-CN" dirty="0"/>
              <a:t> structures</a:t>
            </a:r>
          </a:p>
          <a:p>
            <a:r>
              <a:rPr lang="en-US" altLang="zh-CN" dirty="0" smtClean="0"/>
              <a:t>How </a:t>
            </a:r>
            <a:r>
              <a:rPr lang="en-US" altLang="zh-CN" dirty="0"/>
              <a:t>to use the functions defined in OS?</a:t>
            </a:r>
          </a:p>
          <a:p>
            <a:pPr lvl="1"/>
            <a:r>
              <a:rPr lang="en-US" altLang="zh-CN" dirty="0"/>
              <a:t>System </a:t>
            </a:r>
            <a:r>
              <a:rPr lang="en-US" altLang="zh-CN" dirty="0" smtClean="0"/>
              <a:t>Call/API</a:t>
            </a:r>
          </a:p>
          <a:p>
            <a:r>
              <a:rPr lang="en-US" altLang="zh-CN" dirty="0" smtClean="0">
                <a:solidFill>
                  <a:schemeClr val="accent6">
                    <a:lumMod val="75000"/>
                  </a:schemeClr>
                </a:solidFill>
              </a:rPr>
              <a:t>How to load and run OS?</a:t>
            </a:r>
          </a:p>
          <a:p>
            <a:pPr lvl="1"/>
            <a:r>
              <a:rPr lang="en-US" altLang="zh-CN" dirty="0" smtClean="0">
                <a:solidFill>
                  <a:schemeClr val="accent6">
                    <a:lumMod val="75000"/>
                  </a:schemeClr>
                </a:solidFill>
              </a:rPr>
              <a:t>POST </a:t>
            </a:r>
            <a:r>
              <a:rPr lang="en-US" altLang="zh-CN" dirty="0" smtClean="0">
                <a:solidFill>
                  <a:schemeClr val="accent6">
                    <a:lumMod val="75000"/>
                  </a:schemeClr>
                </a:solidFill>
                <a:sym typeface="Wingdings" pitchFamily="2" charset="2"/>
              </a:rPr>
              <a:t> BIOS/CMOS  (Boot) loader</a:t>
            </a:r>
            <a:endParaRPr lang="en-US" altLang="zh-CN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lvl="1"/>
            <a:r>
              <a:rPr lang="en-US" altLang="zh-CN" dirty="0" smtClean="0">
                <a:solidFill>
                  <a:schemeClr val="accent6">
                    <a:lumMod val="75000"/>
                  </a:schemeClr>
                </a:solidFill>
              </a:rPr>
              <a:t>Firmware (ROM)</a:t>
            </a:r>
            <a:endParaRPr lang="en-US" altLang="zh-CN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0877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31762"/>
            <a:ext cx="8229600" cy="654032"/>
          </a:xfrm>
        </p:spPr>
        <p:txBody>
          <a:bodyPr>
            <a:normAutofit fontScale="90000"/>
          </a:bodyPr>
          <a:lstStyle/>
          <a:p>
            <a:r>
              <a:rPr lang="en-US" altLang="zh-CN" dirty="0" smtClean="0"/>
              <a:t>Before you use your OS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857232"/>
            <a:ext cx="9144000" cy="6000768"/>
          </a:xfrm>
        </p:spPr>
        <p:txBody>
          <a:bodyPr>
            <a:normAutofit lnSpcReduction="10000"/>
          </a:bodyPr>
          <a:lstStyle/>
          <a:p>
            <a:r>
              <a:rPr lang="en-US" altLang="zh-CN" dirty="0" smtClean="0"/>
              <a:t>When you turn on the power of your computer, the </a:t>
            </a:r>
            <a:r>
              <a:rPr lang="en-US" altLang="zh-CN" b="1" i="1" dirty="0" smtClean="0"/>
              <a:t>first program</a:t>
            </a:r>
            <a:r>
              <a:rPr lang="en-US" altLang="zh-CN" dirty="0" smtClean="0"/>
              <a:t> that runs is usually a set of instructions kept in the computer's </a:t>
            </a:r>
            <a:r>
              <a:rPr lang="en-US" altLang="zh-CN" dirty="0" smtClean="0">
                <a:solidFill>
                  <a:schemeClr val="accent6">
                    <a:lumMod val="75000"/>
                  </a:schemeClr>
                </a:solidFill>
              </a:rPr>
              <a:t>read-only memory </a:t>
            </a:r>
            <a:r>
              <a:rPr lang="en-US" altLang="zh-CN" dirty="0" smtClean="0"/>
              <a:t>(</a:t>
            </a:r>
            <a:r>
              <a:rPr lang="en-US" altLang="zh-CN" b="1" dirty="0" smtClean="0"/>
              <a:t>ROM</a:t>
            </a:r>
            <a:r>
              <a:rPr lang="en-US" altLang="zh-CN" dirty="0" smtClean="0"/>
              <a:t>). </a:t>
            </a:r>
          </a:p>
          <a:p>
            <a:pPr lvl="1"/>
            <a:r>
              <a:rPr lang="en-US" altLang="zh-CN" dirty="0" smtClean="0"/>
              <a:t>This code examines the system hardware to make sure everything is functioning properly. </a:t>
            </a:r>
          </a:p>
          <a:p>
            <a:pPr lvl="2"/>
            <a:r>
              <a:rPr lang="en-US" altLang="zh-CN" dirty="0"/>
              <a:t>3 subprograms: POST, BIOS, Boot loader</a:t>
            </a:r>
          </a:p>
          <a:p>
            <a:pPr lvl="3"/>
            <a:r>
              <a:rPr lang="en-US" altLang="zh-CN" dirty="0"/>
              <a:t>Sometimes, loader is believed as part of BIOS in some textbooks</a:t>
            </a:r>
            <a:endParaRPr lang="en-US" altLang="zh-CN" dirty="0" smtClean="0"/>
          </a:p>
          <a:p>
            <a:pPr lvl="2"/>
            <a:r>
              <a:rPr lang="en-US" altLang="zh-CN" dirty="0" smtClean="0"/>
              <a:t>This </a:t>
            </a:r>
            <a:r>
              <a:rPr lang="en-US" altLang="zh-CN" b="1" dirty="0" smtClean="0"/>
              <a:t>power-on self test </a:t>
            </a:r>
            <a:r>
              <a:rPr lang="en-US" altLang="zh-CN" dirty="0" smtClean="0"/>
              <a:t>(</a:t>
            </a:r>
            <a:r>
              <a:rPr lang="en-US" altLang="zh-CN" b="1" dirty="0" smtClean="0">
                <a:solidFill>
                  <a:schemeClr val="accent6">
                    <a:lumMod val="75000"/>
                  </a:schemeClr>
                </a:solidFill>
              </a:rPr>
              <a:t>POST</a:t>
            </a:r>
            <a:r>
              <a:rPr lang="en-US" altLang="zh-CN" dirty="0" smtClean="0"/>
              <a:t>) checks the CPU, memory, and </a:t>
            </a:r>
            <a:r>
              <a:rPr lang="en-US" altLang="zh-CN" b="1" dirty="0" smtClean="0"/>
              <a:t>basic input-output systems </a:t>
            </a:r>
            <a:r>
              <a:rPr lang="en-US" altLang="zh-CN" dirty="0" smtClean="0"/>
              <a:t>(</a:t>
            </a:r>
            <a:r>
              <a:rPr lang="en-US" altLang="zh-CN" b="1" dirty="0" smtClean="0">
                <a:solidFill>
                  <a:schemeClr val="accent6">
                    <a:lumMod val="75000"/>
                  </a:schemeClr>
                </a:solidFill>
              </a:rPr>
              <a:t>BIOS</a:t>
            </a:r>
            <a:r>
              <a:rPr lang="en-US" altLang="zh-CN" dirty="0" smtClean="0"/>
              <a:t>) for errors and stores the result in a special memory location (</a:t>
            </a:r>
            <a:r>
              <a:rPr lang="en-US" altLang="zh-CN" b="1" dirty="0" smtClean="0">
                <a:solidFill>
                  <a:schemeClr val="accent6">
                    <a:lumMod val="75000"/>
                  </a:schemeClr>
                </a:solidFill>
              </a:rPr>
              <a:t>CMOS</a:t>
            </a:r>
            <a:r>
              <a:rPr lang="en-US" altLang="zh-CN" dirty="0" smtClean="0"/>
              <a:t>). </a:t>
            </a:r>
          </a:p>
          <a:p>
            <a:pPr lvl="2"/>
            <a:r>
              <a:rPr lang="en-US" altLang="zh-CN" dirty="0" smtClean="0"/>
              <a:t>Once the </a:t>
            </a:r>
            <a:r>
              <a:rPr lang="en-US" altLang="zh-CN" b="1" dirty="0" smtClean="0"/>
              <a:t>POST</a:t>
            </a:r>
            <a:r>
              <a:rPr lang="en-US" altLang="zh-CN" dirty="0" smtClean="0"/>
              <a:t> has successfully completed, the software loaded in </a:t>
            </a:r>
            <a:r>
              <a:rPr lang="en-US" altLang="zh-CN" b="1" dirty="0" smtClean="0"/>
              <a:t>ROM</a:t>
            </a:r>
            <a:r>
              <a:rPr lang="en-US" altLang="zh-CN" dirty="0" smtClean="0"/>
              <a:t> (sometimes called the </a:t>
            </a:r>
            <a:r>
              <a:rPr lang="en-US" altLang="zh-CN" b="1" dirty="0" smtClean="0"/>
              <a:t>BIOS</a:t>
            </a:r>
            <a:r>
              <a:rPr lang="en-US" altLang="zh-CN" dirty="0" smtClean="0"/>
              <a:t> or </a:t>
            </a:r>
            <a:r>
              <a:rPr lang="en-US" altLang="zh-CN" b="1" dirty="0" smtClean="0"/>
              <a:t>firmware</a:t>
            </a:r>
            <a:r>
              <a:rPr lang="en-US" altLang="zh-CN" dirty="0" smtClean="0"/>
              <a:t> [</a:t>
            </a:r>
            <a:r>
              <a:rPr lang="zh-CN" altLang="en-US" sz="2200" baseline="8000" dirty="0" smtClean="0">
                <a:solidFill>
                  <a:schemeClr val="accent6">
                    <a:lumMod val="75000"/>
                  </a:schemeClr>
                </a:solidFill>
              </a:rPr>
              <a:t>固件</a:t>
            </a:r>
            <a:r>
              <a:rPr lang="en-US" altLang="zh-CN" dirty="0" smtClean="0"/>
              <a:t>]) will begin to activate the computer's disk drives.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44B62-10FC-4232-9218-76AF922FA420}" type="slidenum">
              <a:rPr lang="zh-CN" altLang="en-US" smtClean="0"/>
              <a:pPr/>
              <a:t>55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9967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Part VI: Operating System</a:t>
            </a:r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44B62-10FC-4232-9218-76AF922FA420}" type="slidenum">
              <a:rPr lang="zh-CN" altLang="en-US" smtClean="0"/>
              <a:pPr/>
              <a:t>56</a:t>
            </a:fld>
            <a:endParaRPr lang="zh-CN" altLang="en-US"/>
          </a:p>
        </p:txBody>
      </p:sp>
      <p:pic>
        <p:nvPicPr>
          <p:cNvPr id="27652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357166"/>
            <a:ext cx="9151889" cy="60722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36734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Part VI: Operating System</a:t>
            </a:r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44B62-10FC-4232-9218-76AF922FA420}" type="slidenum">
              <a:rPr lang="zh-CN" altLang="en-US" smtClean="0"/>
              <a:pPr/>
              <a:t>57</a:t>
            </a:fld>
            <a:endParaRPr lang="zh-CN" altLang="en-US"/>
          </a:p>
        </p:txBody>
      </p:sp>
      <p:pic>
        <p:nvPicPr>
          <p:cNvPr id="6" name="Content Placeholder 5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05920"/>
            <a:ext cx="9091393" cy="66437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54611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60324"/>
            <a:ext cx="8229600" cy="654032"/>
          </a:xfrm>
        </p:spPr>
        <p:txBody>
          <a:bodyPr>
            <a:normAutofit fontScale="90000"/>
          </a:bodyPr>
          <a:lstStyle/>
          <a:p>
            <a:r>
              <a:rPr lang="en-US" altLang="zh-CN" dirty="0" smtClean="0"/>
              <a:t>Before you use your OS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85794"/>
            <a:ext cx="9144000" cy="6072206"/>
          </a:xfrm>
        </p:spPr>
        <p:txBody>
          <a:bodyPr>
            <a:normAutofit/>
          </a:bodyPr>
          <a:lstStyle/>
          <a:p>
            <a:pPr lvl="1"/>
            <a:r>
              <a:rPr lang="en-US" altLang="zh-CN" dirty="0" smtClean="0"/>
              <a:t>The </a:t>
            </a:r>
            <a:r>
              <a:rPr lang="en-US" altLang="zh-CN" b="1" dirty="0" smtClean="0">
                <a:solidFill>
                  <a:schemeClr val="accent6">
                    <a:lumMod val="75000"/>
                  </a:schemeClr>
                </a:solidFill>
              </a:rPr>
              <a:t>bootstrap loader </a:t>
            </a:r>
            <a:r>
              <a:rPr lang="en-US" altLang="zh-CN" dirty="0" smtClean="0"/>
              <a:t>is a small program that has a single function</a:t>
            </a:r>
            <a:r>
              <a:rPr lang="zh-CN" altLang="en-US" dirty="0" smtClean="0"/>
              <a:t>：</a:t>
            </a:r>
            <a:r>
              <a:rPr lang="en-US" altLang="zh-CN" b="1" dirty="0" smtClean="0"/>
              <a:t>It loads the operating system into memory and allows it to begin operation</a:t>
            </a:r>
            <a:r>
              <a:rPr lang="en-US" altLang="zh-CN" dirty="0" smtClean="0"/>
              <a:t>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Part VI: Operating System</a:t>
            </a:r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44B62-10FC-4232-9218-76AF922FA420}" type="slidenum">
              <a:rPr lang="zh-CN" altLang="en-US" smtClean="0"/>
              <a:pPr/>
              <a:t>58</a:t>
            </a:fld>
            <a:endParaRPr lang="zh-CN" altLang="en-US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127" y="2130769"/>
            <a:ext cx="7154241" cy="47281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矩形 7"/>
          <p:cNvSpPr/>
          <p:nvPr/>
        </p:nvSpPr>
        <p:spPr>
          <a:xfrm>
            <a:off x="-8438" y="5387732"/>
            <a:ext cx="408528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/>
              <a:t>Generally its implementation consists of 2 parts stored separately in CMOS and the first piece of system HD</a:t>
            </a:r>
          </a:p>
        </p:txBody>
      </p:sp>
    </p:spTree>
    <p:extLst>
      <p:ext uri="{BB962C8B-B14F-4D97-AF65-F5344CB8AC3E}">
        <p14:creationId xmlns:p14="http://schemas.microsoft.com/office/powerpoint/2010/main" val="771799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Then it’s OS!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Operating system Part I Introduction</a:t>
            </a:r>
            <a:endParaRPr lang="zh-CN" altLang="en-US"/>
          </a:p>
        </p:txBody>
      </p:sp>
      <p:pic>
        <p:nvPicPr>
          <p:cNvPr id="5" name="Picture 2" descr="C:\Users\mlinking\Pictures\图片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11" y="1662804"/>
            <a:ext cx="9203712" cy="4737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6307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285728"/>
            <a:ext cx="9144000" cy="654032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Concurrency is now the indispensable property of modern OSs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Operating system Part I Introduction</a:t>
            </a:r>
            <a:endParaRPr lang="zh-CN" altLang="en-US"/>
          </a:p>
        </p:txBody>
      </p:sp>
      <p:pic>
        <p:nvPicPr>
          <p:cNvPr id="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268760"/>
            <a:ext cx="8164403" cy="5126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53363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Security risk is everywhere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Operating system Part I Introduction</a:t>
            </a:r>
            <a:endParaRPr lang="zh-CN" altLang="en-US"/>
          </a:p>
        </p:txBody>
      </p:sp>
      <p:pic>
        <p:nvPicPr>
          <p:cNvPr id="5122" name="Picture 2" descr="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124744"/>
            <a:ext cx="8388424" cy="1853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3284984"/>
            <a:ext cx="8388424" cy="2447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1475656" y="5732968"/>
            <a:ext cx="76683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http://answers.microsoft.com/en-us/windows/forum/windows_7-security/uefi-secure-boot-in-windows-81/65d74e19-9572-4a91-85aa-57fa783f0759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27129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620688"/>
            <a:ext cx="8686800" cy="5126055"/>
          </a:xfrm>
        </p:spPr>
        <p:txBody>
          <a:bodyPr/>
          <a:lstStyle/>
          <a:p>
            <a:r>
              <a:rPr lang="en-US" altLang="zh-CN" dirty="0"/>
              <a:t>The UEFI Boot Manager controls the program flow across the 6 phases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Operating system Part I Introduction</a:t>
            </a:r>
            <a:endParaRPr lang="zh-CN" altLang="en-US"/>
          </a:p>
        </p:txBody>
      </p:sp>
      <p:pic>
        <p:nvPicPr>
          <p:cNvPr id="7170" name="Picture 2" descr="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4047" y="1686805"/>
            <a:ext cx="9170882" cy="5171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loud 10"/>
          <p:cNvSpPr/>
          <p:nvPr/>
        </p:nvSpPr>
        <p:spPr>
          <a:xfrm>
            <a:off x="6228184" y="0"/>
            <a:ext cx="3399215" cy="960692"/>
          </a:xfrm>
          <a:prstGeom prst="cloud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 smtClean="0"/>
              <a:t>Your try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708219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9" presetClass="entr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836712"/>
            <a:ext cx="8686800" cy="5126055"/>
          </a:xfrm>
        </p:spPr>
        <p:txBody>
          <a:bodyPr/>
          <a:lstStyle/>
          <a:p>
            <a:r>
              <a:rPr lang="en-US" altLang="zh-CN" dirty="0" smtClean="0"/>
              <a:t>Concurrency is more critical for larger computers providing services for many clients at same time, like previous mainframe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Operating system Part I Introduction</a:t>
            </a:r>
            <a:endParaRPr lang="zh-CN" altLang="en-US"/>
          </a:p>
        </p:txBody>
      </p:sp>
      <p:sp>
        <p:nvSpPr>
          <p:cNvPr id="5" name="AutoShape 2" descr="http://www.advancedrelay.com/ci/images/home/app-bank-2-terminal-cluster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455912"/>
            <a:ext cx="8113841" cy="44050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Cloud 10"/>
          <p:cNvSpPr/>
          <p:nvPr/>
        </p:nvSpPr>
        <p:spPr>
          <a:xfrm>
            <a:off x="-396552" y="1191856"/>
            <a:ext cx="6191349" cy="2528112"/>
          </a:xfrm>
          <a:prstGeom prst="cloud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 smtClean="0"/>
              <a:t>In fact, most topics (problems and ideas) for modern OSs are first proposed for this kind of computers</a:t>
            </a:r>
            <a:endParaRPr lang="zh-CN" altLang="en-US" sz="2800" dirty="0"/>
          </a:p>
        </p:txBody>
      </p:sp>
      <p:sp>
        <p:nvSpPr>
          <p:cNvPr id="6" name="矩形 5"/>
          <p:cNvSpPr/>
          <p:nvPr/>
        </p:nvSpPr>
        <p:spPr>
          <a:xfrm>
            <a:off x="0" y="6597352"/>
            <a:ext cx="502230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/>
              <a:t>http://www.advancedrelay.com/ci/home/banking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676791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4000" b="1" dirty="0" smtClean="0"/>
              <a:t>However, benefit always comes along with pains</a:t>
            </a:r>
            <a:r>
              <a:rPr lang="en-US" altLang="zh-CN" dirty="0" smtClean="0"/>
              <a:t>! Concurrency leads modern OS to be more complicated</a:t>
            </a:r>
          </a:p>
          <a:p>
            <a:r>
              <a:rPr lang="en-US" altLang="zh-CN" dirty="0"/>
              <a:t>Mapping 1</a:t>
            </a:r>
            <a:r>
              <a:rPr lang="en-US" altLang="zh-CN" dirty="0">
                <a:sym typeface="Wingdings" panose="05000000000000000000" pitchFamily="2" charset="2"/>
              </a:rPr>
              <a:t>  </a:t>
            </a:r>
            <a:r>
              <a:rPr lang="en-US" altLang="zh-CN" dirty="0" smtClean="0">
                <a:sym typeface="Wingdings" panose="05000000000000000000" pitchFamily="2" charset="2"/>
              </a:rPr>
              <a:t>“</a:t>
            </a:r>
            <a:r>
              <a:rPr lang="en-US" altLang="zh-CN" b="1" cap="small" dirty="0">
                <a:solidFill>
                  <a:srgbClr val="FF0000"/>
                </a:solidFill>
                <a:sym typeface="Wingdings" panose="05000000000000000000" pitchFamily="2" charset="2"/>
              </a:rPr>
              <a:t>small MM </a:t>
            </a:r>
            <a:r>
              <a:rPr lang="en-US" altLang="zh-CN" b="1" cap="small" dirty="0" err="1" smtClean="0">
                <a:solidFill>
                  <a:srgbClr val="FF0000"/>
                </a:solidFill>
                <a:sym typeface="Wingdings" panose="05000000000000000000" pitchFamily="2" charset="2"/>
              </a:rPr>
              <a:t>v.s</a:t>
            </a:r>
            <a:r>
              <a:rPr lang="en-US" altLang="zh-CN" b="1" cap="small" dirty="0">
                <a:solidFill>
                  <a:srgbClr val="FF0000"/>
                </a:solidFill>
                <a:sym typeface="Wingdings" panose="05000000000000000000" pitchFamily="2" charset="2"/>
              </a:rPr>
              <a:t> Large </a:t>
            </a:r>
            <a:r>
              <a:rPr lang="en-US" altLang="zh-CN" b="1" cap="small" dirty="0" smtClean="0">
                <a:solidFill>
                  <a:srgbClr val="FF0000"/>
                </a:solidFill>
                <a:sym typeface="Wingdings" panose="05000000000000000000" pitchFamily="2" charset="2"/>
              </a:rPr>
              <a:t>program</a:t>
            </a:r>
            <a:r>
              <a:rPr lang="en-US" altLang="zh-CN" dirty="0" smtClean="0">
                <a:sym typeface="Wingdings" panose="05000000000000000000" pitchFamily="2" charset="2"/>
              </a:rPr>
              <a:t>”</a:t>
            </a:r>
            <a:r>
              <a:rPr lang="en-US" altLang="zh-CN" b="1" cap="small" dirty="0" smtClean="0">
                <a:solidFill>
                  <a:srgbClr val="FF0000"/>
                </a:solidFill>
                <a:sym typeface="Wingdings" panose="05000000000000000000" pitchFamily="2" charset="2"/>
              </a:rPr>
              <a:t> </a:t>
            </a:r>
            <a:r>
              <a:rPr lang="en-US" altLang="zh-CN" b="1" dirty="0" smtClean="0">
                <a:solidFill>
                  <a:srgbClr val="FF0000"/>
                </a:solidFill>
                <a:sym typeface="Wingdings" panose="05000000000000000000" pitchFamily="2" charset="2"/>
              </a:rPr>
              <a:t>problem </a:t>
            </a:r>
            <a:r>
              <a:rPr lang="en-US" altLang="zh-CN" dirty="0" smtClean="0">
                <a:sym typeface="Wingdings" panose="05000000000000000000" pitchFamily="2" charset="2"/>
              </a:rPr>
              <a:t>becomes </a:t>
            </a:r>
            <a:r>
              <a:rPr lang="en-US" altLang="zh-CN" dirty="0">
                <a:sym typeface="Wingdings" panose="05000000000000000000" pitchFamily="2" charset="2"/>
              </a:rPr>
              <a:t>more rigid </a:t>
            </a:r>
            <a:r>
              <a:rPr lang="en-US" altLang="zh-CN" dirty="0" smtClean="0">
                <a:sym typeface="Wingdings" panose="05000000000000000000" pitchFamily="2" charset="2"/>
              </a:rPr>
              <a:t>even with larger and larger MM</a:t>
            </a:r>
            <a:endParaRPr lang="en-US" altLang="zh-CN" b="1" dirty="0">
              <a:solidFill>
                <a:srgbClr val="FF0000"/>
              </a:solidFill>
              <a:sym typeface="Wingdings" panose="05000000000000000000" pitchFamily="2" charset="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Operating system Part I Introduction</a:t>
            </a:r>
            <a:endParaRPr lang="zh-CN" alt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800"/>
          <a:stretch/>
        </p:blipFill>
        <p:spPr bwMode="auto">
          <a:xfrm>
            <a:off x="846012" y="4365104"/>
            <a:ext cx="8297988" cy="23061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06996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流程图: 资料带 33"/>
          <p:cNvSpPr/>
          <p:nvPr/>
        </p:nvSpPr>
        <p:spPr>
          <a:xfrm rot="5400000">
            <a:off x="7825808" y="4082854"/>
            <a:ext cx="1224136" cy="1368152"/>
          </a:xfrm>
          <a:prstGeom prst="flowChartPunchedTap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流程图: 资料带 9"/>
          <p:cNvSpPr/>
          <p:nvPr/>
        </p:nvSpPr>
        <p:spPr>
          <a:xfrm rot="5400000">
            <a:off x="323528" y="4082854"/>
            <a:ext cx="1224136" cy="1368152"/>
          </a:xfrm>
          <a:prstGeom prst="flowChartPunchedTap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endParaRPr lang="zh-CN" altLang="en-US" sz="28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Main memory [</a:t>
            </a:r>
            <a:r>
              <a:rPr lang="zh-CN" altLang="en-US" sz="2400" b="1" dirty="0" smtClean="0"/>
              <a:t>主存</a:t>
            </a:r>
            <a:r>
              <a:rPr lang="en-US" altLang="zh-CN" dirty="0" smtClean="0"/>
              <a:t>]</a:t>
            </a:r>
          </a:p>
          <a:p>
            <a:pPr lvl="1"/>
            <a:r>
              <a:rPr lang="en-US" altLang="zh-CN" dirty="0" smtClean="0"/>
              <a:t>Linear addressed space!</a:t>
            </a:r>
            <a:endParaRPr lang="zh-CN" altLang="en-US" dirty="0"/>
          </a:p>
          <a:p>
            <a:pPr lvl="1"/>
            <a:endParaRPr lang="en-US" altLang="zh-CN" dirty="0"/>
          </a:p>
          <a:p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Operating system Part I Introduction</a:t>
            </a:r>
            <a:endParaRPr lang="zh-CN" altLang="en-US"/>
          </a:p>
        </p:txBody>
      </p:sp>
      <p:pic>
        <p:nvPicPr>
          <p:cNvPr id="8" name="Picture 17" descr="C:\Users\mlinking\Pictures\Main-memory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491214"/>
            <a:ext cx="4067944" cy="1940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矩形 8"/>
          <p:cNvSpPr/>
          <p:nvPr/>
        </p:nvSpPr>
        <p:spPr>
          <a:xfrm>
            <a:off x="1250427" y="4154862"/>
            <a:ext cx="576064" cy="12241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261460" y="5523014"/>
            <a:ext cx="553998" cy="71429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zh-CN" sz="2400" dirty="0" smtClean="0"/>
              <a:t>0010</a:t>
            </a:r>
            <a:endParaRPr lang="zh-CN" altLang="en-US" sz="2400" dirty="0"/>
          </a:p>
        </p:txBody>
      </p:sp>
      <p:sp>
        <p:nvSpPr>
          <p:cNvPr id="12" name="矩形 11"/>
          <p:cNvSpPr/>
          <p:nvPr/>
        </p:nvSpPr>
        <p:spPr>
          <a:xfrm>
            <a:off x="1815458" y="4154862"/>
            <a:ext cx="576064" cy="12241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1826491" y="5523014"/>
            <a:ext cx="553998" cy="71429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zh-CN" sz="2400" dirty="0" smtClean="0"/>
              <a:t>0011</a:t>
            </a:r>
            <a:endParaRPr lang="zh-CN" altLang="en-US" sz="2400" dirty="0"/>
          </a:p>
        </p:txBody>
      </p:sp>
      <p:sp>
        <p:nvSpPr>
          <p:cNvPr id="14" name="矩形 13"/>
          <p:cNvSpPr/>
          <p:nvPr/>
        </p:nvSpPr>
        <p:spPr>
          <a:xfrm>
            <a:off x="2380489" y="4154862"/>
            <a:ext cx="576064" cy="12241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2391522" y="5523014"/>
            <a:ext cx="553998" cy="71429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zh-CN" sz="2400" dirty="0" smtClean="0"/>
              <a:t>0012</a:t>
            </a:r>
            <a:endParaRPr lang="zh-CN" altLang="en-US" sz="2400" dirty="0"/>
          </a:p>
        </p:txBody>
      </p:sp>
      <p:sp>
        <p:nvSpPr>
          <p:cNvPr id="16" name="矩形 15"/>
          <p:cNvSpPr/>
          <p:nvPr/>
        </p:nvSpPr>
        <p:spPr>
          <a:xfrm>
            <a:off x="2945520" y="4154862"/>
            <a:ext cx="576064" cy="12241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956553" y="5523014"/>
            <a:ext cx="553998" cy="71429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zh-CN" sz="2400" dirty="0" smtClean="0"/>
              <a:t>0013</a:t>
            </a:r>
            <a:endParaRPr lang="zh-CN" altLang="en-US" sz="2400" dirty="0"/>
          </a:p>
        </p:txBody>
      </p:sp>
      <p:sp>
        <p:nvSpPr>
          <p:cNvPr id="26" name="矩形 25"/>
          <p:cNvSpPr/>
          <p:nvPr/>
        </p:nvSpPr>
        <p:spPr>
          <a:xfrm>
            <a:off x="5770675" y="4154862"/>
            <a:ext cx="576064" cy="12241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5781708" y="5523014"/>
            <a:ext cx="553998" cy="71429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zh-CN" sz="2400" dirty="0" smtClean="0"/>
              <a:t>0110</a:t>
            </a:r>
            <a:endParaRPr lang="zh-CN" altLang="en-US" sz="2400" dirty="0"/>
          </a:p>
        </p:txBody>
      </p:sp>
      <p:sp>
        <p:nvSpPr>
          <p:cNvPr id="28" name="矩形 27"/>
          <p:cNvSpPr/>
          <p:nvPr/>
        </p:nvSpPr>
        <p:spPr>
          <a:xfrm>
            <a:off x="6335706" y="4154862"/>
            <a:ext cx="576064" cy="12241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6346739" y="5523014"/>
            <a:ext cx="553998" cy="71429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zh-CN" sz="2400" dirty="0" smtClean="0"/>
              <a:t>0111</a:t>
            </a:r>
            <a:endParaRPr lang="zh-CN" altLang="en-US" sz="2400" dirty="0"/>
          </a:p>
        </p:txBody>
      </p:sp>
      <p:sp>
        <p:nvSpPr>
          <p:cNvPr id="30" name="矩形 29"/>
          <p:cNvSpPr/>
          <p:nvPr/>
        </p:nvSpPr>
        <p:spPr>
          <a:xfrm>
            <a:off x="6900737" y="4154862"/>
            <a:ext cx="576064" cy="12241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6911770" y="5523014"/>
            <a:ext cx="553998" cy="71429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zh-CN" sz="2400" dirty="0" smtClean="0"/>
              <a:t>0112</a:t>
            </a:r>
            <a:endParaRPr lang="zh-CN" altLang="en-US" sz="2400" dirty="0"/>
          </a:p>
        </p:txBody>
      </p:sp>
      <p:sp>
        <p:nvSpPr>
          <p:cNvPr id="32" name="矩形 31"/>
          <p:cNvSpPr/>
          <p:nvPr/>
        </p:nvSpPr>
        <p:spPr>
          <a:xfrm>
            <a:off x="7465768" y="4154862"/>
            <a:ext cx="576064" cy="12241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TextBox 32"/>
          <p:cNvSpPr txBox="1"/>
          <p:nvPr/>
        </p:nvSpPr>
        <p:spPr>
          <a:xfrm>
            <a:off x="7476801" y="5523014"/>
            <a:ext cx="553998" cy="71429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zh-CN" sz="2400" dirty="0" smtClean="0"/>
              <a:t>0113</a:t>
            </a:r>
            <a:endParaRPr lang="zh-CN" altLang="en-US" sz="2400" dirty="0"/>
          </a:p>
        </p:txBody>
      </p:sp>
      <p:sp>
        <p:nvSpPr>
          <p:cNvPr id="35" name="流程图: 资料带 34"/>
          <p:cNvSpPr/>
          <p:nvPr/>
        </p:nvSpPr>
        <p:spPr>
          <a:xfrm>
            <a:off x="3521583" y="4154862"/>
            <a:ext cx="2249091" cy="1224136"/>
          </a:xfrm>
          <a:prstGeom prst="flowChartPunchedTap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-468560" y="2716753"/>
            <a:ext cx="1667037" cy="12502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7" name="Picture 4" descr="http://img0.pconline.com.cn/pconline/1201/12/2649899_3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1390" y="2716752"/>
            <a:ext cx="1627964" cy="1250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8" name="Group 10"/>
          <p:cNvGrpSpPr/>
          <p:nvPr/>
        </p:nvGrpSpPr>
        <p:grpSpPr>
          <a:xfrm>
            <a:off x="3363859" y="2716752"/>
            <a:ext cx="1488322" cy="1250277"/>
            <a:chOff x="4214810" y="2214554"/>
            <a:chExt cx="4643470" cy="3900783"/>
          </a:xfrm>
        </p:grpSpPr>
        <p:pic>
          <p:nvPicPr>
            <p:cNvPr id="39" name="Picture 5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4214810" y="2214554"/>
              <a:ext cx="4643470" cy="390078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0" name="Picture 4" descr="C:\Users\mlinking\Pictures\20090728223116.jpg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4246487" y="3146991"/>
              <a:ext cx="4564699" cy="1867377"/>
            </a:xfrm>
            <a:prstGeom prst="rect">
              <a:avLst/>
            </a:prstGeom>
            <a:noFill/>
          </p:spPr>
        </p:pic>
      </p:grpSp>
      <p:pic>
        <p:nvPicPr>
          <p:cNvPr id="41" name="Picture 2" descr="C:\Users\mlinking\AppData\Local\Temp\SNAGHTML39b59d5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243972" y="2725583"/>
            <a:ext cx="2066388" cy="1241447"/>
          </a:xfrm>
          <a:prstGeom prst="rect">
            <a:avLst/>
          </a:prstGeom>
          <a:noFill/>
        </p:spPr>
      </p:pic>
      <p:pic>
        <p:nvPicPr>
          <p:cNvPr id="42" name="Picture 2" descr="刺客信条3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0854" y="2716752"/>
            <a:ext cx="889732" cy="1250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4" descr="http://img.131.com/www/2009/08/12/20090812120808d7a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3484" y="2725584"/>
            <a:ext cx="1986313" cy="1241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Cloud 10" hidden="1"/>
          <p:cNvSpPr/>
          <p:nvPr/>
        </p:nvSpPr>
        <p:spPr>
          <a:xfrm>
            <a:off x="4617018" y="2708920"/>
            <a:ext cx="5644419" cy="2492326"/>
          </a:xfrm>
          <a:prstGeom prst="cloud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 smtClean="0"/>
              <a:t>Called multiprogramming</a:t>
            </a:r>
          </a:p>
          <a:p>
            <a:pPr algn="ctr"/>
            <a:r>
              <a:rPr lang="en-US" altLang="zh-CN" sz="3600" dirty="0" smtClean="0"/>
              <a:t>[</a:t>
            </a:r>
            <a:r>
              <a:rPr lang="zh-CN" altLang="en-US" sz="2800" b="1" dirty="0" smtClean="0"/>
              <a:t>多道程序</a:t>
            </a:r>
            <a:r>
              <a:rPr lang="en-US" altLang="zh-CN" sz="3600" dirty="0" smtClean="0"/>
              <a:t>]</a:t>
            </a:r>
            <a:endParaRPr lang="zh-CN" altLang="en-US" sz="3600" dirty="0"/>
          </a:p>
        </p:txBody>
      </p:sp>
      <p:sp>
        <p:nvSpPr>
          <p:cNvPr id="45" name="Cloud 10"/>
          <p:cNvSpPr/>
          <p:nvPr/>
        </p:nvSpPr>
        <p:spPr>
          <a:xfrm>
            <a:off x="4190045" y="908720"/>
            <a:ext cx="6191349" cy="1952048"/>
          </a:xfrm>
          <a:prstGeom prst="cloud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 smtClean="0"/>
              <a:t>User’s requests could always break down the ability of the provider’s  </a:t>
            </a:r>
            <a:r>
              <a:rPr lang="en-US" altLang="zh-CN" sz="2800" dirty="0" smtClean="0">
                <a:sym typeface="Wingdings" panose="05000000000000000000" pitchFamily="2" charset="2"/>
              </a:rPr>
              <a:t>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266622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6000"/>
                            </p:stCondLst>
                            <p:childTnLst>
                              <p:par>
                                <p:cTn id="56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8000"/>
                            </p:stCondLst>
                            <p:childTnLst>
                              <p:par>
                                <p:cTn id="73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0000"/>
                            </p:stCondLst>
                            <p:childTnLst>
                              <p:par>
                                <p:cTn id="90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0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39" presetClass="entr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LTRA_SCORM_DURATION" val="3600"/>
  <p:tag name="ISPRING_ULTRA_SCORM_SLIDE_COUNT" val="58"/>
  <p:tag name="ISPRING_ULTRA_SCORM_TRACKING_SLIDES" val="1"/>
  <p:tag name="ISPRING_SCORM_RATE_SLIDES" val="0"/>
  <p:tag name="ISPRING_SCORM_RATE_QUIZZES" val="0"/>
  <p:tag name="ISPRING_SCORM_PASSING_SCORE" val="0.0000000000"/>
  <p:tag name="GENSWF_OUTPUT_FILE_NAME" val="Part 02 OS Construction"/>
  <p:tag name="ISPRING_RESOURCE_PATHS_HASH_2" val="3814773342e09c42c6319b8913cc7ae3d9f835b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Refined">
  <a:themeElements>
    <a:clrScheme name="">
      <a:dk1>
        <a:srgbClr val="666633"/>
      </a:dk1>
      <a:lt1>
        <a:srgbClr val="FFFFFF"/>
      </a:lt1>
      <a:dk2>
        <a:srgbClr val="00FFFF"/>
      </a:dk2>
      <a:lt2>
        <a:srgbClr val="FFFFFF"/>
      </a:lt2>
      <a:accent1>
        <a:srgbClr val="666699"/>
      </a:accent1>
      <a:accent2>
        <a:srgbClr val="990000"/>
      </a:accent2>
      <a:accent3>
        <a:srgbClr val="AAFFFF"/>
      </a:accent3>
      <a:accent4>
        <a:srgbClr val="DADADA"/>
      </a:accent4>
      <a:accent5>
        <a:srgbClr val="B8B8CA"/>
      </a:accent5>
      <a:accent6>
        <a:srgbClr val="8A0000"/>
      </a:accent6>
      <a:hlink>
        <a:srgbClr val="999900"/>
      </a:hlink>
      <a:folHlink>
        <a:srgbClr val="FFFFFF"/>
      </a:folHlink>
    </a:clrScheme>
    <a:fontScheme name="Refined">
      <a:majorFont>
        <a:latin typeface="Times New Roman"/>
        <a:ea typeface="华文新魏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35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35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charset="0"/>
            <a:ea typeface="宋体" pitchFamily="2" charset="-122"/>
          </a:defRPr>
        </a:defPPr>
      </a:lstStyle>
    </a:lnDef>
  </a:objectDefaults>
  <a:extraClrSchemeLst>
    <a:extraClrScheme>
      <a:clrScheme name="Refined 1">
        <a:dk1>
          <a:srgbClr val="666633"/>
        </a:dk1>
        <a:lt1>
          <a:srgbClr val="FFFFFF"/>
        </a:lt1>
        <a:dk2>
          <a:srgbClr val="000000"/>
        </a:dk2>
        <a:lt2>
          <a:srgbClr val="FFFFFF"/>
        </a:lt2>
        <a:accent1>
          <a:srgbClr val="666699"/>
        </a:accent1>
        <a:accent2>
          <a:srgbClr val="990000"/>
        </a:accent2>
        <a:accent3>
          <a:srgbClr val="AAAAAA"/>
        </a:accent3>
        <a:accent4>
          <a:srgbClr val="DADADA"/>
        </a:accent4>
        <a:accent5>
          <a:srgbClr val="B8B8CA"/>
        </a:accent5>
        <a:accent6>
          <a:srgbClr val="8A0000"/>
        </a:accent6>
        <a:hlink>
          <a:srgbClr val="999900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efined 2">
        <a:dk1>
          <a:srgbClr val="4D4D4D"/>
        </a:dk1>
        <a:lt1>
          <a:srgbClr val="FFFFFF"/>
        </a:lt1>
        <a:dk2>
          <a:srgbClr val="4A1102"/>
        </a:dk2>
        <a:lt2>
          <a:srgbClr val="FFFFFF"/>
        </a:lt2>
        <a:accent1>
          <a:srgbClr val="CC3300"/>
        </a:accent1>
        <a:accent2>
          <a:srgbClr val="666699"/>
        </a:accent2>
        <a:accent3>
          <a:srgbClr val="B1AAAA"/>
        </a:accent3>
        <a:accent4>
          <a:srgbClr val="DADADA"/>
        </a:accent4>
        <a:accent5>
          <a:srgbClr val="E2ADAA"/>
        </a:accent5>
        <a:accent6>
          <a:srgbClr val="5C5C8A"/>
        </a:accent6>
        <a:hlink>
          <a:srgbClr val="FF9900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efined 3">
        <a:dk1>
          <a:srgbClr val="666699"/>
        </a:dk1>
        <a:lt1>
          <a:srgbClr val="FFFFFF"/>
        </a:lt1>
        <a:dk2>
          <a:srgbClr val="400040"/>
        </a:dk2>
        <a:lt2>
          <a:srgbClr val="FFFFFF"/>
        </a:lt2>
        <a:accent1>
          <a:srgbClr val="FFCC00"/>
        </a:accent1>
        <a:accent2>
          <a:srgbClr val="FF3300"/>
        </a:accent2>
        <a:accent3>
          <a:srgbClr val="AFAAAF"/>
        </a:accent3>
        <a:accent4>
          <a:srgbClr val="DADADA"/>
        </a:accent4>
        <a:accent5>
          <a:srgbClr val="FFE2AA"/>
        </a:accent5>
        <a:accent6>
          <a:srgbClr val="E72D00"/>
        </a:accent6>
        <a:hlink>
          <a:srgbClr val="CC9900"/>
        </a:hlink>
        <a:folHlink>
          <a:srgbClr val="CC33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efined 4">
        <a:dk1>
          <a:srgbClr val="4D4D4D"/>
        </a:dk1>
        <a:lt1>
          <a:srgbClr val="FFFFFF"/>
        </a:lt1>
        <a:dk2>
          <a:srgbClr val="006699"/>
        </a:dk2>
        <a:lt2>
          <a:srgbClr val="CCECFF"/>
        </a:lt2>
        <a:accent1>
          <a:srgbClr val="339966"/>
        </a:accent1>
        <a:accent2>
          <a:srgbClr val="3366FF"/>
        </a:accent2>
        <a:accent3>
          <a:srgbClr val="AAB8CA"/>
        </a:accent3>
        <a:accent4>
          <a:srgbClr val="DADADA"/>
        </a:accent4>
        <a:accent5>
          <a:srgbClr val="ADCAB8"/>
        </a:accent5>
        <a:accent6>
          <a:srgbClr val="2D5CE7"/>
        </a:accent6>
        <a:hlink>
          <a:srgbClr val="33CC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efined 5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FF66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B8AA"/>
        </a:accent5>
        <a:accent6>
          <a:srgbClr val="E78A2D"/>
        </a:accent6>
        <a:hlink>
          <a:srgbClr val="FFCC00"/>
        </a:hlink>
        <a:folHlink>
          <a:srgbClr val="3333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efined 6">
        <a:dk1>
          <a:srgbClr val="000000"/>
        </a:dk1>
        <a:lt1>
          <a:srgbClr val="FFFFFF"/>
        </a:lt1>
        <a:dk2>
          <a:srgbClr val="000000"/>
        </a:dk2>
        <a:lt2>
          <a:srgbClr val="C0C0C0"/>
        </a:lt2>
        <a:accent1>
          <a:srgbClr val="CC3300"/>
        </a:accent1>
        <a:accent2>
          <a:srgbClr val="666699"/>
        </a:accent2>
        <a:accent3>
          <a:srgbClr val="FFFFFF"/>
        </a:accent3>
        <a:accent4>
          <a:srgbClr val="000000"/>
        </a:accent4>
        <a:accent5>
          <a:srgbClr val="E2ADAA"/>
        </a:accent5>
        <a:accent6>
          <a:srgbClr val="5C5C8A"/>
        </a:accent6>
        <a:hlink>
          <a:srgbClr val="999900"/>
        </a:hlink>
        <a:folHlink>
          <a:srgbClr val="4D4D4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efined 7">
        <a:dk1>
          <a:srgbClr val="000000"/>
        </a:dk1>
        <a:lt1>
          <a:srgbClr val="FFFFFF"/>
        </a:lt1>
        <a:dk2>
          <a:srgbClr val="000066"/>
        </a:dk2>
        <a:lt2>
          <a:srgbClr val="333399"/>
        </a:lt2>
        <a:accent1>
          <a:srgbClr val="3399FF"/>
        </a:accent1>
        <a:accent2>
          <a:srgbClr val="9999FF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8AE7"/>
        </a:accent6>
        <a:hlink>
          <a:srgbClr val="00CCFF"/>
        </a:hlink>
        <a:folHlink>
          <a:srgbClr val="5F5F5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1_Refined">
  <a:themeElements>
    <a:clrScheme name="">
      <a:dk1>
        <a:srgbClr val="666633"/>
      </a:dk1>
      <a:lt1>
        <a:srgbClr val="FFFFFF"/>
      </a:lt1>
      <a:dk2>
        <a:srgbClr val="00FFFF"/>
      </a:dk2>
      <a:lt2>
        <a:srgbClr val="FFFFFF"/>
      </a:lt2>
      <a:accent1>
        <a:srgbClr val="666699"/>
      </a:accent1>
      <a:accent2>
        <a:srgbClr val="990000"/>
      </a:accent2>
      <a:accent3>
        <a:srgbClr val="AAFFFF"/>
      </a:accent3>
      <a:accent4>
        <a:srgbClr val="DADADA"/>
      </a:accent4>
      <a:accent5>
        <a:srgbClr val="B8B8CA"/>
      </a:accent5>
      <a:accent6>
        <a:srgbClr val="8A0000"/>
      </a:accent6>
      <a:hlink>
        <a:srgbClr val="999900"/>
      </a:hlink>
      <a:folHlink>
        <a:srgbClr val="FFFFFF"/>
      </a:folHlink>
    </a:clrScheme>
    <a:fontScheme name="Refined">
      <a:majorFont>
        <a:latin typeface="Times New Roman"/>
        <a:ea typeface="华文新魏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35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35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charset="0"/>
            <a:ea typeface="宋体" pitchFamily="2" charset="-122"/>
          </a:defRPr>
        </a:defPPr>
      </a:lstStyle>
    </a:lnDef>
  </a:objectDefaults>
  <a:extraClrSchemeLst>
    <a:extraClrScheme>
      <a:clrScheme name="Refined 1">
        <a:dk1>
          <a:srgbClr val="666633"/>
        </a:dk1>
        <a:lt1>
          <a:srgbClr val="FFFFFF"/>
        </a:lt1>
        <a:dk2>
          <a:srgbClr val="000000"/>
        </a:dk2>
        <a:lt2>
          <a:srgbClr val="FFFFFF"/>
        </a:lt2>
        <a:accent1>
          <a:srgbClr val="666699"/>
        </a:accent1>
        <a:accent2>
          <a:srgbClr val="990000"/>
        </a:accent2>
        <a:accent3>
          <a:srgbClr val="AAAAAA"/>
        </a:accent3>
        <a:accent4>
          <a:srgbClr val="DADADA"/>
        </a:accent4>
        <a:accent5>
          <a:srgbClr val="B8B8CA"/>
        </a:accent5>
        <a:accent6>
          <a:srgbClr val="8A0000"/>
        </a:accent6>
        <a:hlink>
          <a:srgbClr val="999900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efined 2">
        <a:dk1>
          <a:srgbClr val="4D4D4D"/>
        </a:dk1>
        <a:lt1>
          <a:srgbClr val="FFFFFF"/>
        </a:lt1>
        <a:dk2>
          <a:srgbClr val="4A1102"/>
        </a:dk2>
        <a:lt2>
          <a:srgbClr val="FFFFFF"/>
        </a:lt2>
        <a:accent1>
          <a:srgbClr val="CC3300"/>
        </a:accent1>
        <a:accent2>
          <a:srgbClr val="666699"/>
        </a:accent2>
        <a:accent3>
          <a:srgbClr val="B1AAAA"/>
        </a:accent3>
        <a:accent4>
          <a:srgbClr val="DADADA"/>
        </a:accent4>
        <a:accent5>
          <a:srgbClr val="E2ADAA"/>
        </a:accent5>
        <a:accent6>
          <a:srgbClr val="5C5C8A"/>
        </a:accent6>
        <a:hlink>
          <a:srgbClr val="FF9900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efined 3">
        <a:dk1>
          <a:srgbClr val="666699"/>
        </a:dk1>
        <a:lt1>
          <a:srgbClr val="FFFFFF"/>
        </a:lt1>
        <a:dk2>
          <a:srgbClr val="400040"/>
        </a:dk2>
        <a:lt2>
          <a:srgbClr val="FFFFFF"/>
        </a:lt2>
        <a:accent1>
          <a:srgbClr val="FFCC00"/>
        </a:accent1>
        <a:accent2>
          <a:srgbClr val="FF3300"/>
        </a:accent2>
        <a:accent3>
          <a:srgbClr val="AFAAAF"/>
        </a:accent3>
        <a:accent4>
          <a:srgbClr val="DADADA"/>
        </a:accent4>
        <a:accent5>
          <a:srgbClr val="FFE2AA"/>
        </a:accent5>
        <a:accent6>
          <a:srgbClr val="E72D00"/>
        </a:accent6>
        <a:hlink>
          <a:srgbClr val="CC9900"/>
        </a:hlink>
        <a:folHlink>
          <a:srgbClr val="CC33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efined 4">
        <a:dk1>
          <a:srgbClr val="4D4D4D"/>
        </a:dk1>
        <a:lt1>
          <a:srgbClr val="FFFFFF"/>
        </a:lt1>
        <a:dk2>
          <a:srgbClr val="006699"/>
        </a:dk2>
        <a:lt2>
          <a:srgbClr val="CCECFF"/>
        </a:lt2>
        <a:accent1>
          <a:srgbClr val="339966"/>
        </a:accent1>
        <a:accent2>
          <a:srgbClr val="3366FF"/>
        </a:accent2>
        <a:accent3>
          <a:srgbClr val="AAB8CA"/>
        </a:accent3>
        <a:accent4>
          <a:srgbClr val="DADADA"/>
        </a:accent4>
        <a:accent5>
          <a:srgbClr val="ADCAB8"/>
        </a:accent5>
        <a:accent6>
          <a:srgbClr val="2D5CE7"/>
        </a:accent6>
        <a:hlink>
          <a:srgbClr val="33CC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efined 5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FF66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B8AA"/>
        </a:accent5>
        <a:accent6>
          <a:srgbClr val="E78A2D"/>
        </a:accent6>
        <a:hlink>
          <a:srgbClr val="FFCC00"/>
        </a:hlink>
        <a:folHlink>
          <a:srgbClr val="3333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efined 6">
        <a:dk1>
          <a:srgbClr val="000000"/>
        </a:dk1>
        <a:lt1>
          <a:srgbClr val="FFFFFF"/>
        </a:lt1>
        <a:dk2>
          <a:srgbClr val="000000"/>
        </a:dk2>
        <a:lt2>
          <a:srgbClr val="C0C0C0"/>
        </a:lt2>
        <a:accent1>
          <a:srgbClr val="CC3300"/>
        </a:accent1>
        <a:accent2>
          <a:srgbClr val="666699"/>
        </a:accent2>
        <a:accent3>
          <a:srgbClr val="FFFFFF"/>
        </a:accent3>
        <a:accent4>
          <a:srgbClr val="000000"/>
        </a:accent4>
        <a:accent5>
          <a:srgbClr val="E2ADAA"/>
        </a:accent5>
        <a:accent6>
          <a:srgbClr val="5C5C8A"/>
        </a:accent6>
        <a:hlink>
          <a:srgbClr val="999900"/>
        </a:hlink>
        <a:folHlink>
          <a:srgbClr val="4D4D4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efined 7">
        <a:dk1>
          <a:srgbClr val="000000"/>
        </a:dk1>
        <a:lt1>
          <a:srgbClr val="FFFFFF"/>
        </a:lt1>
        <a:dk2>
          <a:srgbClr val="000066"/>
        </a:dk2>
        <a:lt2>
          <a:srgbClr val="333399"/>
        </a:lt2>
        <a:accent1>
          <a:srgbClr val="3399FF"/>
        </a:accent1>
        <a:accent2>
          <a:srgbClr val="9999FF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8AE7"/>
        </a:accent6>
        <a:hlink>
          <a:srgbClr val="00CCFF"/>
        </a:hlink>
        <a:folHlink>
          <a:srgbClr val="5F5F5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63973</TotalTime>
  <Words>4103</Words>
  <Application>Microsoft Office PowerPoint</Application>
  <PresentationFormat>全屏显示(4:3)</PresentationFormat>
  <Paragraphs>565</Paragraphs>
  <Slides>61</Slides>
  <Notes>53</Notes>
  <HiddenSlides>5</HiddenSlides>
  <MMClips>0</MMClips>
  <ScaleCrop>false</ScaleCrop>
  <HeadingPairs>
    <vt:vector size="6" baseType="variant">
      <vt:variant>
        <vt:lpstr>主题</vt:lpstr>
      </vt:variant>
      <vt:variant>
        <vt:i4>3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61</vt:i4>
      </vt:variant>
    </vt:vector>
  </HeadingPairs>
  <TitlesOfParts>
    <vt:vector size="65" baseType="lpstr">
      <vt:lpstr>Office Theme</vt:lpstr>
      <vt:lpstr>Refined</vt:lpstr>
      <vt:lpstr>1_Refined</vt:lpstr>
      <vt:lpstr>位图图像</vt:lpstr>
      <vt:lpstr>Operating system</vt:lpstr>
      <vt:lpstr>Services</vt:lpstr>
      <vt:lpstr>How to understand the problems in OS?</vt:lpstr>
      <vt:lpstr>However, OS is more complicated</vt:lpstr>
      <vt:lpstr>Modern OS is more complicated</vt:lpstr>
      <vt:lpstr>Concurrency is now the indispensable property of modern OSs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Concurrency also leads to other considerations</vt:lpstr>
      <vt:lpstr>PowerPoint 演示文稿</vt:lpstr>
      <vt:lpstr>Other considerations</vt:lpstr>
      <vt:lpstr>PowerPoint 演示文稿</vt:lpstr>
      <vt:lpstr>PowerPoint 演示文稿</vt:lpstr>
      <vt:lpstr>Security? </vt:lpstr>
      <vt:lpstr>Other considerations</vt:lpstr>
      <vt:lpstr>3 hints to follow!</vt:lpstr>
      <vt:lpstr>and, </vt:lpstr>
      <vt:lpstr>and, </vt:lpstr>
      <vt:lpstr>PowerPoint 演示文稿</vt:lpstr>
      <vt:lpstr>PowerPoint 演示文稿</vt:lpstr>
      <vt:lpstr>PowerPoint 演示文稿</vt:lpstr>
      <vt:lpstr>Services</vt:lpstr>
      <vt:lpstr>We’ve learned – 4 components </vt:lpstr>
      <vt:lpstr>PowerPoint 演示文稿</vt:lpstr>
      <vt:lpstr>PowerPoint 演示文稿</vt:lpstr>
      <vt:lpstr>PowerPoint 演示文稿</vt:lpstr>
      <vt:lpstr>Structure of a typical operating system</vt:lpstr>
      <vt:lpstr>PowerPoint 演示文稿</vt:lpstr>
      <vt:lpstr>Traditional OS</vt:lpstr>
      <vt:lpstr>New trend in OS design</vt:lpstr>
      <vt:lpstr>PowerPoint 演示文稿</vt:lpstr>
      <vt:lpstr>   微内核(microkernel)</vt:lpstr>
      <vt:lpstr>不同内核类型操作系统的结构比较</vt:lpstr>
      <vt:lpstr>Virtual Machines</vt:lpstr>
      <vt:lpstr>PowerPoint 演示文稿</vt:lpstr>
      <vt:lpstr>However, VM idea is not new at all</vt:lpstr>
      <vt:lpstr>VM: Examples</vt:lpstr>
      <vt:lpstr>Hybrid </vt:lpstr>
      <vt:lpstr>PowerPoint 演示文稿</vt:lpstr>
      <vt:lpstr>PowerPoint 演示文稿</vt:lpstr>
      <vt:lpstr>PowerPoint 演示文稿</vt:lpstr>
      <vt:lpstr>Implementing OS</vt:lpstr>
      <vt:lpstr>Anecdote: The complexity of implementing OS</vt:lpstr>
      <vt:lpstr>Services</vt:lpstr>
      <vt:lpstr>PowerPoint 演示文稿</vt:lpstr>
      <vt:lpstr>PowerPoint 演示文稿</vt:lpstr>
      <vt:lpstr>System Call/API:          interface between user programs and OS services</vt:lpstr>
      <vt:lpstr>PowerPoint 演示文稿</vt:lpstr>
      <vt:lpstr>Services</vt:lpstr>
      <vt:lpstr>Before you use your OS</vt:lpstr>
      <vt:lpstr>PowerPoint 演示文稿</vt:lpstr>
      <vt:lpstr>PowerPoint 演示文稿</vt:lpstr>
      <vt:lpstr>Before you use your OS</vt:lpstr>
      <vt:lpstr>PowerPoint 演示文稿</vt:lpstr>
      <vt:lpstr>Security risk is everywhere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OS</dc:title>
  <dc:creator>mlinking</dc:creator>
  <cp:lastModifiedBy>mlinking</cp:lastModifiedBy>
  <cp:revision>1376</cp:revision>
  <dcterms:created xsi:type="dcterms:W3CDTF">2009-03-23T15:53:52Z</dcterms:created>
  <dcterms:modified xsi:type="dcterms:W3CDTF">2017-03-07T06:44:25Z</dcterms:modified>
</cp:coreProperties>
</file>